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E6FD0B"/>
    <a:srgbClr val="F30DD8"/>
    <a:srgbClr val="FF5050"/>
    <a:srgbClr val="E41A4A"/>
    <a:srgbClr val="313600"/>
    <a:srgbClr val="663300"/>
    <a:srgbClr val="FF6600"/>
    <a:srgbClr val="0080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17" autoAdjust="0"/>
  </p:normalViewPr>
  <p:slideViewPr>
    <p:cSldViewPr>
      <p:cViewPr varScale="1">
        <p:scale>
          <a:sx n="80" d="100"/>
          <a:sy n="80" d="100"/>
        </p:scale>
        <p:origin x="11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6EB6C-E4D3-47FD-8946-5251ED04D93A}" type="datetimeFigureOut">
              <a:rPr lang="it-IT" smtClean="0"/>
              <a:t>10/11/2017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FA30D-D67B-4D56-AD54-63A39668A9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050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6AFB-C24C-42A2-9D9C-33DF0A9AFBDF}" type="datetimeFigureOut">
              <a:rPr lang="it-IT" smtClean="0"/>
              <a:pPr/>
              <a:t>10/11/2017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4B45-0A5E-43F5-B808-3976B0CB2AF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6AFB-C24C-42A2-9D9C-33DF0A9AFBDF}" type="datetimeFigureOut">
              <a:rPr lang="it-IT" smtClean="0"/>
              <a:pPr/>
              <a:t>10/11/2017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4B45-0A5E-43F5-B808-3976B0CB2AF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6AFB-C24C-42A2-9D9C-33DF0A9AFBDF}" type="datetimeFigureOut">
              <a:rPr lang="it-IT" smtClean="0"/>
              <a:pPr/>
              <a:t>10/11/2017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4B45-0A5E-43F5-B808-3976B0CB2AF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6AFB-C24C-42A2-9D9C-33DF0A9AFBDF}" type="datetimeFigureOut">
              <a:rPr lang="it-IT" smtClean="0"/>
              <a:pPr/>
              <a:t>10/11/2017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4B45-0A5E-43F5-B808-3976B0CB2AF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6AFB-C24C-42A2-9D9C-33DF0A9AFBDF}" type="datetimeFigureOut">
              <a:rPr lang="it-IT" smtClean="0"/>
              <a:pPr/>
              <a:t>10/11/2017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4B45-0A5E-43F5-B808-3976B0CB2AF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6AFB-C24C-42A2-9D9C-33DF0A9AFBDF}" type="datetimeFigureOut">
              <a:rPr lang="it-IT" smtClean="0"/>
              <a:pPr/>
              <a:t>10/11/2017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4B45-0A5E-43F5-B808-3976B0CB2AF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6AFB-C24C-42A2-9D9C-33DF0A9AFBDF}" type="datetimeFigureOut">
              <a:rPr lang="it-IT" smtClean="0"/>
              <a:pPr/>
              <a:t>10/11/2017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4B45-0A5E-43F5-B808-3976B0CB2AF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6AFB-C24C-42A2-9D9C-33DF0A9AFBDF}" type="datetimeFigureOut">
              <a:rPr lang="it-IT" smtClean="0"/>
              <a:pPr/>
              <a:t>10/11/2017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4B45-0A5E-43F5-B808-3976B0CB2AF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6AFB-C24C-42A2-9D9C-33DF0A9AFBDF}" type="datetimeFigureOut">
              <a:rPr lang="it-IT" smtClean="0"/>
              <a:pPr/>
              <a:t>10/11/2017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4B45-0A5E-43F5-B808-3976B0CB2AF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6AFB-C24C-42A2-9D9C-33DF0A9AFBDF}" type="datetimeFigureOut">
              <a:rPr lang="it-IT" smtClean="0"/>
              <a:pPr/>
              <a:t>10/11/2017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4B45-0A5E-43F5-B808-3976B0CB2AF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6AFB-C24C-42A2-9D9C-33DF0A9AFBDF}" type="datetimeFigureOut">
              <a:rPr lang="it-IT" smtClean="0"/>
              <a:pPr/>
              <a:t>10/11/2017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964B45-0A5E-43F5-B808-3976B0CB2AF8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036AFB-C24C-42A2-9D9C-33DF0A9AFBDF}" type="datetimeFigureOut">
              <a:rPr lang="it-IT" smtClean="0"/>
              <a:pPr/>
              <a:t>10/11/2017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964B45-0A5E-43F5-B808-3976B0CB2AF8}" type="slidenum">
              <a:rPr lang="it-IT" smtClean="0"/>
              <a:pPr/>
              <a:t>‹#›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1148" y="5593721"/>
            <a:ext cx="42650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Elisa  </a:t>
            </a:r>
            <a:r>
              <a:rPr lang="it-IT" sz="1200" b="1" dirty="0" smtClean="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MAZZOCCHI</a:t>
            </a:r>
            <a:r>
              <a:rPr lang="it-IT" sz="1200" dirty="0" smtClean="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eli.mazzocchi1@stud.uniroma3.it</a:t>
            </a:r>
            <a:endParaRPr lang="it-IT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b="1" dirty="0" smtClean="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Verdiana MARCHIONNE</a:t>
            </a:r>
            <a:r>
              <a:rPr lang="it-IT" sz="1200" b="1" dirty="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ver.marchionne@stud.uniroma3.it</a:t>
            </a:r>
          </a:p>
          <a:p>
            <a:r>
              <a:rPr lang="it-IT" sz="1200" b="1" dirty="0" smtClean="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Filomena MARZANO </a:t>
            </a:r>
            <a:r>
              <a:rPr lang="it-IT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fil.marzano1@stud.uniroma3.it</a:t>
            </a:r>
          </a:p>
          <a:p>
            <a:r>
              <a:rPr lang="it-IT" sz="1200" b="1" dirty="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Chiara  MONGELLI  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chi.mongelli@stud.uniroma3.it</a:t>
            </a:r>
            <a:endParaRPr lang="it-IT" sz="1200" b="1" i="1" dirty="0"/>
          </a:p>
          <a:p>
            <a:r>
              <a:rPr lang="it-IT" sz="1200" b="1" dirty="0" smtClean="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Valeria  MELANCIA </a:t>
            </a:r>
            <a:r>
              <a:rPr lang="it-IT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val.melancia@stud.uniroma3.it</a:t>
            </a:r>
            <a:endParaRPr lang="it-IT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1148" y="531763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GRUPPO VIII – ‘DISCOVER YOURSELF’</a:t>
            </a:r>
            <a:endParaRPr lang="it-IT" sz="1400" b="1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1286430"/>
            <a:ext cx="80554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700" b="1" dirty="0" smtClean="0">
                <a:latin typeface="Trebuchet MS" panose="020B0603020202020204" pitchFamily="34" charset="0"/>
              </a:rPr>
              <a:t>IL PRATO RITROVATO: UN TESORO DA RISCOPRIRE</a:t>
            </a:r>
            <a:endParaRPr lang="it-IT" sz="2700" b="1" dirty="0">
              <a:latin typeface="Trebuchet MS" panose="020B0603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48633" y="210128"/>
            <a:ext cx="40467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Laboratorio di Pedagogia Generale</a:t>
            </a:r>
          </a:p>
          <a:p>
            <a:pPr algn="ctr"/>
            <a:r>
              <a:rPr lang="it-IT" sz="13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Prof.ssa Sandra Chistolini - A.A. 2017/2018</a:t>
            </a:r>
          </a:p>
          <a:p>
            <a:pPr algn="ctr"/>
            <a:r>
              <a:rPr lang="it-IT" sz="1600" b="1" dirty="0" smtClean="0">
                <a:solidFill>
                  <a:srgbClr val="E6FD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LPGSP ‘Scuola nel Prato’ 23/10/2017</a:t>
            </a:r>
            <a:endParaRPr lang="it-IT" sz="1600" b="1" dirty="0">
              <a:solidFill>
                <a:srgbClr val="E6FD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6309320"/>
            <a:ext cx="1512168" cy="29238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Elisa Mazzocchi</a:t>
            </a:r>
            <a:endParaRPr lang="it-IT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0128"/>
            <a:ext cx="1152128" cy="631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sellaDiTesto 7"/>
          <p:cNvSpPr txBox="1"/>
          <p:nvPr/>
        </p:nvSpPr>
        <p:spPr>
          <a:xfrm>
            <a:off x="535930" y="-8401"/>
            <a:ext cx="842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800" b="1" dirty="0" smtClean="0">
                <a:solidFill>
                  <a:srgbClr val="99CC00"/>
                </a:solidFill>
                <a:latin typeface="Trebuchet MS" panose="020B0603020202020204" pitchFamily="34" charset="0"/>
              </a:rPr>
              <a:t>LE CARATTERISTICHE DELLA SCUOLA NEL PRATO</a:t>
            </a:r>
            <a:endParaRPr lang="it-IT" sz="2800" b="1" dirty="0">
              <a:solidFill>
                <a:srgbClr val="99CC00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CasellaDiTesto 8"/>
          <p:cNvSpPr txBox="1"/>
          <p:nvPr/>
        </p:nvSpPr>
        <p:spPr>
          <a:xfrm>
            <a:off x="881149" y="1099983"/>
            <a:ext cx="5311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Nuvola 9"/>
          <p:cNvSpPr/>
          <p:nvPr/>
        </p:nvSpPr>
        <p:spPr>
          <a:xfrm>
            <a:off x="155570" y="1167165"/>
            <a:ext cx="2193685" cy="1444036"/>
          </a:xfrm>
          <a:prstGeom prst="cloud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LA SCUOLA NEL PRATO</a:t>
            </a:r>
            <a:endParaRPr lang="it-IT" dirty="0"/>
          </a:p>
        </p:txBody>
      </p:sp>
      <p:pic>
        <p:nvPicPr>
          <p:cNvPr id="30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76750" y="926530"/>
            <a:ext cx="503901" cy="503901"/>
          </a:xfrm>
          <a:prstGeom prst="rect">
            <a:avLst/>
          </a:prstGeom>
        </p:spPr>
      </p:pic>
      <p:sp>
        <p:nvSpPr>
          <p:cNvPr id="31" name="CasellaDiTesto 12"/>
          <p:cNvSpPr txBox="1"/>
          <p:nvPr/>
        </p:nvSpPr>
        <p:spPr>
          <a:xfrm>
            <a:off x="2722870" y="725156"/>
            <a:ext cx="2452966" cy="2287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La filosofia:</a:t>
            </a: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classe scompare e lascia il posto all’ambiente esterno ricco di stimoli, i bambini imparano dalla natura attraverso diverse esperienze che stimolano la loro curiosità, immaginazione, autonomia e creatività. 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sellaDiTesto 16"/>
          <p:cNvSpPr txBox="1"/>
          <p:nvPr/>
        </p:nvSpPr>
        <p:spPr>
          <a:xfrm>
            <a:off x="167431" y="3247747"/>
            <a:ext cx="2660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b="1" dirty="0" smtClean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Unicità</a:t>
            </a:r>
            <a:r>
              <a:rPr lang="it-IT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</a:t>
            </a:r>
            <a:r>
              <a:rPr lang="it-IT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</a:t>
            </a:r>
            <a:r>
              <a:rPr lang="it-IT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rge </a:t>
            </a:r>
            <a:r>
              <a:rPr lang="it-IT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il talento che il bambino ha già dentro. </a:t>
            </a:r>
            <a:endParaRPr lang="it-IT" sz="1400" dirty="0">
              <a:solidFill>
                <a:prstClr val="black"/>
              </a:solidFill>
            </a:endParaRPr>
          </a:p>
        </p:txBody>
      </p:sp>
      <p:sp>
        <p:nvSpPr>
          <p:cNvPr id="33" name="CasellaDiTesto 17"/>
          <p:cNvSpPr txBox="1"/>
          <p:nvPr/>
        </p:nvSpPr>
        <p:spPr>
          <a:xfrm>
            <a:off x="2141217" y="3771072"/>
            <a:ext cx="187391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b="1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Collaborazione </a:t>
            </a:r>
            <a:r>
              <a:rPr lang="it-IT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Bambini</a:t>
            </a:r>
            <a:r>
              <a:rPr lang="it-IT" sz="14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it-IT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imparano a </a:t>
            </a:r>
            <a:r>
              <a:rPr lang="it-IT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collaborare </a:t>
            </a:r>
            <a:r>
              <a:rPr lang="it-IT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fra di loro e con i loro educatori.</a:t>
            </a:r>
            <a:endParaRPr lang="it-IT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sellaDiTesto 18"/>
          <p:cNvSpPr txBox="1"/>
          <p:nvPr/>
        </p:nvSpPr>
        <p:spPr>
          <a:xfrm>
            <a:off x="5764175" y="715862"/>
            <a:ext cx="20403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Rispetto</a:t>
            </a:r>
            <a:r>
              <a:rPr lang="it-IT" b="1" dirty="0" smtClean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r>
              <a:rPr lang="it-IT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Bambini </a:t>
            </a:r>
            <a:r>
              <a:rPr lang="it-IT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imparano a vivere insieme e a relazionarsi  con gli altri. Così che, in questo ambiente, i fenomeni come il bullismo sono inesistenti</a:t>
            </a:r>
            <a:r>
              <a:rPr lang="it-IT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it-IT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4" descr="Risultati immagini per FRECCE A FORMA DI PIAN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6129">
            <a:off x="5126147" y="1667819"/>
            <a:ext cx="583798" cy="38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magin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90735">
            <a:off x="3258249" y="3075959"/>
            <a:ext cx="581751" cy="604905"/>
          </a:xfrm>
          <a:prstGeom prst="rect">
            <a:avLst/>
          </a:prstGeom>
        </p:spPr>
      </p:pic>
      <p:pic>
        <p:nvPicPr>
          <p:cNvPr id="38" name="Immagine 72"/>
          <p:cNvPicPr>
            <a:picLocks noChangeAspect="1"/>
          </p:cNvPicPr>
          <p:nvPr/>
        </p:nvPicPr>
        <p:blipFill rotWithShape="1">
          <a:blip r:embed="rId4"/>
          <a:srcRect l="19642" t="23593" r="-1" b="-596"/>
          <a:stretch/>
        </p:blipFill>
        <p:spPr>
          <a:xfrm>
            <a:off x="2000213" y="2851836"/>
            <a:ext cx="512722" cy="510870"/>
          </a:xfrm>
          <a:prstGeom prst="rect">
            <a:avLst/>
          </a:prstGeom>
        </p:spPr>
      </p:pic>
      <p:sp>
        <p:nvSpPr>
          <p:cNvPr id="39" name="Rettangolo 73"/>
          <p:cNvSpPr/>
          <p:nvPr/>
        </p:nvSpPr>
        <p:spPr>
          <a:xfrm>
            <a:off x="2715019" y="777311"/>
            <a:ext cx="2423759" cy="22527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Nuvola 74"/>
          <p:cNvSpPr/>
          <p:nvPr/>
        </p:nvSpPr>
        <p:spPr>
          <a:xfrm>
            <a:off x="4345717" y="2691002"/>
            <a:ext cx="4616461" cy="4050366"/>
          </a:xfrm>
          <a:prstGeom prst="cloud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41" name="CasellaDiTesto 75"/>
          <p:cNvSpPr txBox="1"/>
          <p:nvPr/>
        </p:nvSpPr>
        <p:spPr>
          <a:xfrm>
            <a:off x="5138778" y="3220905"/>
            <a:ext cx="3749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Ogni scoperta è l’occasione per </a:t>
            </a:r>
            <a:endParaRPr lang="it-IT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nuovi 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apprendimenti, </a:t>
            </a: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soddisfare 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curiosità, </a:t>
            </a:r>
            <a:endParaRPr lang="it-IT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assaporare 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con i sensi e vivere con serenità le nuove </a:t>
            </a: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esperienze.</a:t>
            </a:r>
            <a:endParaRPr lang="it-IT" sz="1500" dirty="0"/>
          </a:p>
        </p:txBody>
      </p:sp>
      <p:sp>
        <p:nvSpPr>
          <p:cNvPr id="42" name="CasellaDiTesto 76"/>
          <p:cNvSpPr txBox="1"/>
          <p:nvPr/>
        </p:nvSpPr>
        <p:spPr>
          <a:xfrm>
            <a:off x="249382" y="6359112"/>
            <a:ext cx="1454727" cy="246221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Verdiana Marchionne</a:t>
            </a:r>
            <a:endParaRPr lang="it-IT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6"/>
          <p:cNvSpPr>
            <a:spLocks noGrp="1"/>
          </p:cNvSpPr>
          <p:nvPr>
            <p:ph type="title"/>
          </p:nvPr>
        </p:nvSpPr>
        <p:spPr>
          <a:xfrm>
            <a:off x="812957" y="-41796"/>
            <a:ext cx="8291264" cy="490066"/>
          </a:xfrm>
        </p:spPr>
        <p:txBody>
          <a:bodyPr>
            <a:noAutofit/>
          </a:bodyPr>
          <a:lstStyle/>
          <a:p>
            <a:r>
              <a:rPr lang="it-IT" sz="2200" b="1" dirty="0" smtClean="0">
                <a:solidFill>
                  <a:srgbClr val="99CC00"/>
                </a:solidFill>
                <a:latin typeface="Trebuchet MS" pitchFamily="34" charset="0"/>
              </a:rPr>
              <a:t>DAL LATTE ALLA TAVOLA: ALLA SCOPERTA DEL FORMAGGIO</a:t>
            </a:r>
            <a:endParaRPr lang="it-IT" sz="2200" b="1" dirty="0">
              <a:solidFill>
                <a:srgbClr val="99CC00"/>
              </a:solidFill>
              <a:latin typeface="Trebuchet MS" pitchFamily="34" charset="0"/>
            </a:endParaRPr>
          </a:p>
        </p:txBody>
      </p:sp>
      <p:sp>
        <p:nvSpPr>
          <p:cNvPr id="6" name="Segnaposto contenuto 7"/>
          <p:cNvSpPr>
            <a:spLocks noGrp="1"/>
          </p:cNvSpPr>
          <p:nvPr>
            <p:ph sz="half" idx="1"/>
          </p:nvPr>
        </p:nvSpPr>
        <p:spPr>
          <a:xfrm>
            <a:off x="107504" y="548681"/>
            <a:ext cx="4968552" cy="1656184"/>
          </a:xfrm>
          <a:noFill/>
          <a:ln w="38100" cap="rnd">
            <a:solidFill>
              <a:srgbClr val="00CC99"/>
            </a:solidFill>
            <a:round/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it-IT" sz="1400" u="sng" dirty="0" smtClean="0">
                <a:latin typeface="Arial" pitchFamily="34" charset="0"/>
                <a:cs typeface="Arial" pitchFamily="34" charset="0"/>
              </a:rPr>
              <a:t>Obbiettivi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Fornire gli strumenti per avere una conoscenza più consapevole dei passaggi che portano alla creazione del formaggio e la sua materia prima;</a:t>
            </a:r>
          </a:p>
          <a:p>
            <a:pPr>
              <a:buFontTx/>
              <a:buChar char="-"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Utilizzare i cinque sensi al fine di raccontare un’ esperienza;</a:t>
            </a:r>
          </a:p>
          <a:p>
            <a:pPr>
              <a:buFontTx/>
              <a:buChar char="-"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Imparare a collaborare e fare gioco di squadra tutilizzando la metodologia del M.I.T.E.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egnaposto contenuto 8"/>
          <p:cNvSpPr txBox="1">
            <a:spLocks/>
          </p:cNvSpPr>
          <p:nvPr/>
        </p:nvSpPr>
        <p:spPr>
          <a:xfrm>
            <a:off x="5364088" y="692696"/>
            <a:ext cx="3528392" cy="1152128"/>
          </a:xfrm>
          <a:prstGeom prst="rect">
            <a:avLst/>
          </a:prstGeom>
          <a:noFill/>
          <a:ln w="38100">
            <a:solidFill>
              <a:srgbClr val="FBDB19"/>
            </a:solidFill>
          </a:ln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it-IT" sz="1400" smtClean="0">
                <a:latin typeface="Arial" pitchFamily="34" charset="0"/>
                <a:cs typeface="Arial" pitchFamily="34" charset="0"/>
              </a:rPr>
              <a:t>Cos’ è necessario?</a:t>
            </a:r>
          </a:p>
          <a:p>
            <a:pPr marL="514350" indent="-514350">
              <a:buFont typeface="Wingdings 2"/>
              <a:buAutoNum type="alphaLcParenR"/>
            </a:pPr>
            <a:r>
              <a:rPr lang="it-IT" sz="1400" smtClean="0">
                <a:latin typeface="Arial" pitchFamily="34" charset="0"/>
                <a:cs typeface="Arial" pitchFamily="34" charset="0"/>
              </a:rPr>
              <a:t>Personale specializzato;</a:t>
            </a:r>
          </a:p>
          <a:p>
            <a:pPr marL="514350" indent="-514350">
              <a:buFont typeface="Wingdings 2"/>
              <a:buAutoNum type="alphaLcParenR"/>
            </a:pPr>
            <a:r>
              <a:rPr lang="it-IT" sz="1400" smtClean="0">
                <a:latin typeface="Arial" pitchFamily="34" charset="0"/>
                <a:cs typeface="Arial" pitchFamily="34" charset="0"/>
              </a:rPr>
              <a:t>Grembiuli ( per sporcarsi in libertà);</a:t>
            </a:r>
          </a:p>
          <a:p>
            <a:pPr marL="514350" indent="-514350">
              <a:buFont typeface="Wingdings 2"/>
              <a:buAutoNum type="alphaLcParenR"/>
            </a:pPr>
            <a:r>
              <a:rPr lang="it-IT" sz="1400" smtClean="0">
                <a:latin typeface="Arial" pitchFamily="34" charset="0"/>
                <a:cs typeface="Arial" pitchFamily="34" charset="0"/>
              </a:rPr>
              <a:t>Schiumarole e fascelle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9"/>
          <p:cNvSpPr txBox="1"/>
          <p:nvPr/>
        </p:nvSpPr>
        <p:spPr>
          <a:xfrm>
            <a:off x="2327013" y="2306098"/>
            <a:ext cx="3888432" cy="3877985"/>
          </a:xfrm>
          <a:prstGeom prst="rect">
            <a:avLst/>
          </a:prstGeom>
          <a:noFill/>
          <a:ln w="38100">
            <a:solidFill>
              <a:srgbClr val="C4652A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Arial" pitchFamily="34" charset="0"/>
                <a:cs typeface="Arial" pitchFamily="34" charset="0"/>
              </a:rPr>
              <a:t>Il progetto si articola in tre fasi:</a:t>
            </a:r>
          </a:p>
          <a:p>
            <a:r>
              <a:rPr lang="it-IT" sz="1600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it-IT" sz="1600" dirty="0" smtClean="0">
                <a:solidFill>
                  <a:srgbClr val="0454D6"/>
                </a:solidFill>
                <a:latin typeface="Arial" pitchFamily="34" charset="0"/>
                <a:cs typeface="Arial" pitchFamily="34" charset="0"/>
              </a:rPr>
              <a:t>PREPARAZIONE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 si chiede ai bimbi secondo loro cosa contiene il formaggio, quando e come lo mangiano, chi lo </a:t>
            </a:r>
            <a:r>
              <a:rPr lang="it-IT" sz="1400" dirty="0" err="1" smtClean="0">
                <a:latin typeface="Arial" pitchFamily="34" charset="0"/>
                <a:cs typeface="Arial" pitchFamily="34" charset="0"/>
              </a:rPr>
              <a:t>produce…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1400" dirty="0" smtClean="0">
                <a:latin typeface="Arial" pitchFamily="34" charset="0"/>
                <a:cs typeface="Arial" pitchFamily="34" charset="0"/>
              </a:rPr>
              <a:t>Successivamente si predispone l’ occorrente per iniziare.</a:t>
            </a:r>
          </a:p>
          <a:p>
            <a:r>
              <a:rPr lang="it-IT" sz="1600" dirty="0" smtClean="0">
                <a:latin typeface="Arial" pitchFamily="34" charset="0"/>
                <a:cs typeface="Arial" pitchFamily="34" charset="0"/>
              </a:rPr>
              <a:t>2)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smtClean="0">
                <a:solidFill>
                  <a:srgbClr val="2CA3F4"/>
                </a:solidFill>
                <a:latin typeface="Arial" pitchFamily="34" charset="0"/>
                <a:cs typeface="Arial" pitchFamily="34" charset="0"/>
              </a:rPr>
              <a:t>ELABORAZIONE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si dispone la cagliata nelle </a:t>
            </a:r>
            <a:r>
              <a:rPr lang="it-IT" sz="1400" dirty="0" err="1" smtClean="0">
                <a:latin typeface="Arial" pitchFamily="34" charset="0"/>
                <a:cs typeface="Arial" pitchFamily="34" charset="0"/>
              </a:rPr>
              <a:t>fascelle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 con l’ aiuto di </a:t>
            </a:r>
            <a:r>
              <a:rPr lang="it-IT" sz="1400" dirty="0" err="1" smtClean="0">
                <a:latin typeface="Arial" pitchFamily="34" charset="0"/>
                <a:cs typeface="Arial" pitchFamily="34" charset="0"/>
              </a:rPr>
              <a:t>p.s.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; si prepara una forma di formaggio ogni due bimbi (uno dispone la cagliata, l’ altro tiene ferma la </a:t>
            </a:r>
            <a:r>
              <a:rPr lang="it-IT" sz="1400" dirty="0" err="1" smtClean="0">
                <a:latin typeface="Arial" pitchFamily="34" charset="0"/>
                <a:cs typeface="Arial" pitchFamily="34" charset="0"/>
              </a:rPr>
              <a:t>fascella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 e modella la forma)</a:t>
            </a:r>
          </a:p>
          <a:p>
            <a:r>
              <a:rPr lang="it-IT" sz="1600" dirty="0" smtClean="0">
                <a:latin typeface="Arial" pitchFamily="34" charset="0"/>
                <a:cs typeface="Arial" pitchFamily="34" charset="0"/>
              </a:rPr>
              <a:t>3)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smtClean="0">
                <a:solidFill>
                  <a:srgbClr val="40D0F2"/>
                </a:solidFill>
                <a:latin typeface="Arial" pitchFamily="34" charset="0"/>
                <a:cs typeface="Arial" pitchFamily="34" charset="0"/>
              </a:rPr>
              <a:t>CONCLUSIONE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 quando viene ultimato il prodotto i bimbi sperimentano con tutti e cinque i sensi la loro creazione. Successivamente si chiede ai bimbi cosa ricorderanno di questa esperienza e, in caso si voglia, di rappresentarla con un disegno.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10" descr="WhatsApp Image 2017-11-06 at 09.42.2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2132856"/>
            <a:ext cx="2376264" cy="4224470"/>
          </a:xfrm>
          <a:prstGeom prst="rect">
            <a:avLst/>
          </a:prstGeom>
        </p:spPr>
      </p:pic>
      <p:sp>
        <p:nvSpPr>
          <p:cNvPr id="10" name="Rettangolo arrotondato 11"/>
          <p:cNvSpPr/>
          <p:nvPr/>
        </p:nvSpPr>
        <p:spPr>
          <a:xfrm>
            <a:off x="1331640" y="764704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6"/>
          <p:cNvSpPr/>
          <p:nvPr/>
        </p:nvSpPr>
        <p:spPr>
          <a:xfrm>
            <a:off x="7236296" y="6525344"/>
            <a:ext cx="1512168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Chiara </a:t>
            </a:r>
            <a:r>
              <a:rPr lang="it-IT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Mongelli</a:t>
            </a:r>
            <a:endParaRPr lang="it-IT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tangolo 19"/>
          <p:cNvSpPr/>
          <p:nvPr/>
        </p:nvSpPr>
        <p:spPr>
          <a:xfrm>
            <a:off x="827584" y="3573016"/>
            <a:ext cx="93610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4" y="2305276"/>
            <a:ext cx="2191146" cy="389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2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82">
            <a:extLst>
              <a:ext uri="{FF2B5EF4-FFF2-40B4-BE49-F238E27FC236}">
                <a16:creationId xmlns="" xmlns:a16="http://schemas.microsoft.com/office/drawing/2014/main" id="{7BCE0C24-BC3A-4BF5-99B1-4EC3533F76C7}"/>
              </a:ext>
            </a:extLst>
          </p:cNvPr>
          <p:cNvGrpSpPr/>
          <p:nvPr/>
        </p:nvGrpSpPr>
        <p:grpSpPr>
          <a:xfrm>
            <a:off x="4066397" y="464087"/>
            <a:ext cx="5604769" cy="5260120"/>
            <a:chOff x="4115363" y="1210698"/>
            <a:chExt cx="5269421" cy="4983520"/>
          </a:xfrm>
        </p:grpSpPr>
        <p:pic>
          <p:nvPicPr>
            <p:cNvPr id="9" name="Immagine 11">
              <a:extLst>
                <a:ext uri="{FF2B5EF4-FFF2-40B4-BE49-F238E27FC236}">
                  <a16:creationId xmlns="" xmlns:a16="http://schemas.microsoft.com/office/drawing/2014/main" id="{7F10E4AE-9A23-4FC2-AE1A-DB933E8EC1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53" b="9614"/>
            <a:stretch/>
          </p:blipFill>
          <p:spPr>
            <a:xfrm>
              <a:off x="4115363" y="1210698"/>
              <a:ext cx="5269421" cy="4983520"/>
            </a:xfrm>
            <a:prstGeom prst="rect">
              <a:avLst/>
            </a:prstGeom>
          </p:spPr>
        </p:pic>
        <p:sp>
          <p:nvSpPr>
            <p:cNvPr id="10" name="CasellaDiTesto 12">
              <a:extLst>
                <a:ext uri="{FF2B5EF4-FFF2-40B4-BE49-F238E27FC236}">
                  <a16:creationId xmlns="" xmlns:a16="http://schemas.microsoft.com/office/drawing/2014/main" id="{3942171F-6542-442E-BBE8-5AA2A98F0319}"/>
                </a:ext>
              </a:extLst>
            </p:cNvPr>
            <p:cNvSpPr txBox="1"/>
            <p:nvPr/>
          </p:nvSpPr>
          <p:spPr>
            <a:xfrm>
              <a:off x="5824606" y="2817040"/>
              <a:ext cx="14612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Docente Sandra </a:t>
              </a:r>
              <a:r>
                <a:rPr lang="it-IT" sz="1400" b="1" dirty="0" err="1">
                  <a:solidFill>
                    <a:srgbClr val="FF0000"/>
                  </a:solidFill>
                  <a:latin typeface="Bookman Old Style" panose="02050604050505020204" pitchFamily="18" charset="0"/>
                </a:rPr>
                <a:t>Chistolini</a:t>
              </a:r>
              <a:endParaRPr lang="it-IT" sz="1400" b="1" dirty="0">
                <a:solidFill>
                  <a:srgbClr val="FF0000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1" name="CasellaDiTesto 13">
              <a:extLst>
                <a:ext uri="{FF2B5EF4-FFF2-40B4-BE49-F238E27FC236}">
                  <a16:creationId xmlns="" xmlns:a16="http://schemas.microsoft.com/office/drawing/2014/main" id="{A1A15188-184B-495F-B5FC-F15D901EB425}"/>
                </a:ext>
              </a:extLst>
            </p:cNvPr>
            <p:cNvSpPr txBox="1"/>
            <p:nvPr/>
          </p:nvSpPr>
          <p:spPr>
            <a:xfrm>
              <a:off x="6111768" y="3996049"/>
              <a:ext cx="845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Valeria</a:t>
              </a:r>
            </a:p>
          </p:txBody>
        </p:sp>
        <p:sp>
          <p:nvSpPr>
            <p:cNvPr id="12" name="CasellaDiTesto 14">
              <a:extLst>
                <a:ext uri="{FF2B5EF4-FFF2-40B4-BE49-F238E27FC236}">
                  <a16:creationId xmlns="" xmlns:a16="http://schemas.microsoft.com/office/drawing/2014/main" id="{8EA5023D-ABA6-48F7-8E1A-19279D8BAA99}"/>
                </a:ext>
              </a:extLst>
            </p:cNvPr>
            <p:cNvSpPr txBox="1"/>
            <p:nvPr/>
          </p:nvSpPr>
          <p:spPr>
            <a:xfrm>
              <a:off x="5746038" y="1939520"/>
              <a:ext cx="10040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Filomena</a:t>
              </a:r>
              <a:br>
                <a:rPr lang="it-IT" sz="1400" dirty="0">
                  <a:solidFill>
                    <a:srgbClr val="FF0000"/>
                  </a:solidFill>
                  <a:latin typeface="Bookman Old Style" panose="02050604050505020204" pitchFamily="18" charset="0"/>
                </a:rPr>
              </a:br>
              <a:r>
                <a:rPr lang="it-IT" sz="1400" dirty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(R)</a:t>
              </a:r>
            </a:p>
          </p:txBody>
        </p:sp>
        <p:sp>
          <p:nvSpPr>
            <p:cNvPr id="13" name="CasellaDiTesto 15">
              <a:extLst>
                <a:ext uri="{FF2B5EF4-FFF2-40B4-BE49-F238E27FC236}">
                  <a16:creationId xmlns="" xmlns:a16="http://schemas.microsoft.com/office/drawing/2014/main" id="{07ECB3D1-D516-4905-BDEC-AD961E53780A}"/>
                </a:ext>
              </a:extLst>
            </p:cNvPr>
            <p:cNvSpPr txBox="1"/>
            <p:nvPr/>
          </p:nvSpPr>
          <p:spPr>
            <a:xfrm>
              <a:off x="7574729" y="2862294"/>
              <a:ext cx="15617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Chiara</a:t>
              </a:r>
              <a:r>
                <a:rPr lang="it-IT" dirty="0"/>
                <a:t> </a:t>
              </a:r>
            </a:p>
          </p:txBody>
        </p:sp>
        <p:sp>
          <p:nvSpPr>
            <p:cNvPr id="14" name="CasellaDiTesto 16">
              <a:extLst>
                <a:ext uri="{FF2B5EF4-FFF2-40B4-BE49-F238E27FC236}">
                  <a16:creationId xmlns="" xmlns:a16="http://schemas.microsoft.com/office/drawing/2014/main" id="{DFF45612-B99D-49EB-B36C-CF9C437ED1A9}"/>
                </a:ext>
              </a:extLst>
            </p:cNvPr>
            <p:cNvSpPr txBox="1"/>
            <p:nvPr/>
          </p:nvSpPr>
          <p:spPr>
            <a:xfrm>
              <a:off x="7119071" y="3714948"/>
              <a:ext cx="11078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Verdiana</a:t>
              </a:r>
            </a:p>
          </p:txBody>
        </p:sp>
        <p:sp>
          <p:nvSpPr>
            <p:cNvPr id="15" name="CasellaDiTesto 17">
              <a:extLst>
                <a:ext uri="{FF2B5EF4-FFF2-40B4-BE49-F238E27FC236}">
                  <a16:creationId xmlns="" xmlns:a16="http://schemas.microsoft.com/office/drawing/2014/main" id="{EF854401-7FF2-4174-A0B2-E1562FE37DF4}"/>
                </a:ext>
              </a:extLst>
            </p:cNvPr>
            <p:cNvSpPr txBox="1"/>
            <p:nvPr/>
          </p:nvSpPr>
          <p:spPr>
            <a:xfrm>
              <a:off x="7036424" y="2219921"/>
              <a:ext cx="11728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Elisa</a:t>
              </a:r>
            </a:p>
          </p:txBody>
        </p:sp>
        <p:cxnSp>
          <p:nvCxnSpPr>
            <p:cNvPr id="16" name="Connettore 2 19">
              <a:extLst>
                <a:ext uri="{FF2B5EF4-FFF2-40B4-BE49-F238E27FC236}">
                  <a16:creationId xmlns="" xmlns:a16="http://schemas.microsoft.com/office/drawing/2014/main" id="{58DFE4AC-1C5E-4D2A-A0AB-1FCFE37C5C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32742" y="3943386"/>
              <a:ext cx="363154" cy="19573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Connettore 2 24">
              <a:extLst>
                <a:ext uri="{FF2B5EF4-FFF2-40B4-BE49-F238E27FC236}">
                  <a16:creationId xmlns="" xmlns:a16="http://schemas.microsoft.com/office/drawing/2014/main" id="{D62558F5-5FAE-474A-9DED-F9797646E940}"/>
                </a:ext>
              </a:extLst>
            </p:cNvPr>
            <p:cNvCxnSpPr>
              <a:cxnSpLocks/>
            </p:cNvCxnSpPr>
            <p:nvPr/>
          </p:nvCxnSpPr>
          <p:spPr>
            <a:xfrm>
              <a:off x="6689792" y="2141732"/>
              <a:ext cx="385916" cy="19836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Connettore 2 25">
              <a:extLst>
                <a:ext uri="{FF2B5EF4-FFF2-40B4-BE49-F238E27FC236}">
                  <a16:creationId xmlns="" xmlns:a16="http://schemas.microsoft.com/office/drawing/2014/main" id="{CCD864CF-E22B-46AB-B613-8981223A1A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09303" y="2478713"/>
              <a:ext cx="287216" cy="43469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Connettore 2 26">
              <a:extLst>
                <a:ext uri="{FF2B5EF4-FFF2-40B4-BE49-F238E27FC236}">
                  <a16:creationId xmlns="" xmlns:a16="http://schemas.microsoft.com/office/drawing/2014/main" id="{4B0C6CCF-C14E-4DA2-94C4-F87DCAEB16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33695" y="3185561"/>
              <a:ext cx="162824" cy="50691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Connettore 2 27">
              <a:extLst>
                <a:ext uri="{FF2B5EF4-FFF2-40B4-BE49-F238E27FC236}">
                  <a16:creationId xmlns="" xmlns:a16="http://schemas.microsoft.com/office/drawing/2014/main" id="{2E7BBF69-6406-4A91-8262-CA488A3428F6}"/>
                </a:ext>
              </a:extLst>
            </p:cNvPr>
            <p:cNvCxnSpPr>
              <a:cxnSpLocks/>
            </p:cNvCxnSpPr>
            <p:nvPr/>
          </p:nvCxnSpPr>
          <p:spPr>
            <a:xfrm>
              <a:off x="7036424" y="3439018"/>
              <a:ext cx="289655" cy="23297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Connettore 2 56">
              <a:extLst>
                <a:ext uri="{FF2B5EF4-FFF2-40B4-BE49-F238E27FC236}">
                  <a16:creationId xmlns="" xmlns:a16="http://schemas.microsoft.com/office/drawing/2014/main" id="{CF0A4B58-DECE-4E53-BD1E-963BF4DC0C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5911" y="2234006"/>
              <a:ext cx="440144" cy="33268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Connettore 2 57">
              <a:extLst>
                <a:ext uri="{FF2B5EF4-FFF2-40B4-BE49-F238E27FC236}">
                  <a16:creationId xmlns="" xmlns:a16="http://schemas.microsoft.com/office/drawing/2014/main" id="{05CCAA47-E825-4D46-B408-5F8FF9E8D3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9235" y="2501794"/>
              <a:ext cx="236440" cy="40891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Connettore 2 58">
              <a:extLst>
                <a:ext uri="{FF2B5EF4-FFF2-40B4-BE49-F238E27FC236}">
                  <a16:creationId xmlns="" xmlns:a16="http://schemas.microsoft.com/office/drawing/2014/main" id="{199C557B-0DA7-4917-BBF5-E44A1B3D632A}"/>
                </a:ext>
              </a:extLst>
            </p:cNvPr>
            <p:cNvCxnSpPr>
              <a:cxnSpLocks/>
            </p:cNvCxnSpPr>
            <p:nvPr/>
          </p:nvCxnSpPr>
          <p:spPr>
            <a:xfrm>
              <a:off x="6282091" y="2423386"/>
              <a:ext cx="94418" cy="39365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Connettore 2 59">
              <a:extLst>
                <a:ext uri="{FF2B5EF4-FFF2-40B4-BE49-F238E27FC236}">
                  <a16:creationId xmlns="" xmlns:a16="http://schemas.microsoft.com/office/drawing/2014/main" id="{5ABCD891-9101-4C67-BC95-6003BEE5D829}"/>
                </a:ext>
              </a:extLst>
            </p:cNvPr>
            <p:cNvCxnSpPr>
              <a:cxnSpLocks/>
            </p:cNvCxnSpPr>
            <p:nvPr/>
          </p:nvCxnSpPr>
          <p:spPr>
            <a:xfrm>
              <a:off x="6520778" y="3564296"/>
              <a:ext cx="0" cy="40281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Connettore 2 60">
              <a:extLst>
                <a:ext uri="{FF2B5EF4-FFF2-40B4-BE49-F238E27FC236}">
                  <a16:creationId xmlns="" xmlns:a16="http://schemas.microsoft.com/office/drawing/2014/main" id="{96DBF0E8-E55F-47B0-8502-1E9639BC83A4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 flipV="1">
              <a:off x="7050470" y="3046960"/>
              <a:ext cx="524259" cy="7871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CasellaDiTesto 72">
              <a:extLst>
                <a:ext uri="{FF2B5EF4-FFF2-40B4-BE49-F238E27FC236}">
                  <a16:creationId xmlns="" xmlns:a16="http://schemas.microsoft.com/office/drawing/2014/main" id="{E8EAD78E-B793-4F88-AACC-555CEA6BF1D2}"/>
                </a:ext>
              </a:extLst>
            </p:cNvPr>
            <p:cNvSpPr txBox="1"/>
            <p:nvPr/>
          </p:nvSpPr>
          <p:spPr>
            <a:xfrm rot="1195902">
              <a:off x="4797202" y="2600684"/>
              <a:ext cx="15407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Altri </a:t>
              </a:r>
            </a:p>
            <a:p>
              <a:r>
                <a:rPr lang="it-IT" sz="1400" dirty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Referenti</a:t>
              </a:r>
            </a:p>
          </p:txBody>
        </p:sp>
        <p:sp>
          <p:nvSpPr>
            <p:cNvPr id="27" name="CasellaDiTesto 74">
              <a:extLst>
                <a:ext uri="{FF2B5EF4-FFF2-40B4-BE49-F238E27FC236}">
                  <a16:creationId xmlns="" xmlns:a16="http://schemas.microsoft.com/office/drawing/2014/main" id="{3F98F4E0-EAE5-465F-A756-DF88C53E953E}"/>
                </a:ext>
              </a:extLst>
            </p:cNvPr>
            <p:cNvSpPr txBox="1"/>
            <p:nvPr/>
          </p:nvSpPr>
          <p:spPr>
            <a:xfrm rot="20088873">
              <a:off x="4872130" y="3322993"/>
              <a:ext cx="1711009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350" dirty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Relatori: </a:t>
              </a:r>
              <a:br>
                <a:rPr lang="it-IT" sz="1350" dirty="0">
                  <a:solidFill>
                    <a:srgbClr val="FF0000"/>
                  </a:solidFill>
                  <a:latin typeface="Bookman Old Style" panose="02050604050505020204" pitchFamily="18" charset="0"/>
                </a:rPr>
              </a:br>
              <a:r>
                <a:rPr lang="it-IT" sz="1350" dirty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P. Grella</a:t>
              </a:r>
              <a:br>
                <a:rPr lang="it-IT" sz="1350" dirty="0">
                  <a:solidFill>
                    <a:srgbClr val="FF0000"/>
                  </a:solidFill>
                  <a:latin typeface="Bookman Old Style" panose="02050604050505020204" pitchFamily="18" charset="0"/>
                </a:rPr>
              </a:br>
              <a:r>
                <a:rPr lang="it-IT" sz="1350" dirty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S. Messina</a:t>
              </a:r>
            </a:p>
          </p:txBody>
        </p:sp>
        <p:cxnSp>
          <p:nvCxnSpPr>
            <p:cNvPr id="28" name="Connettore 2 77">
              <a:extLst>
                <a:ext uri="{FF2B5EF4-FFF2-40B4-BE49-F238E27FC236}">
                  <a16:creationId xmlns="" xmlns:a16="http://schemas.microsoft.com/office/drawing/2014/main" id="{87DCEE8A-9309-49FF-9595-F04593876B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8985" y="3335859"/>
              <a:ext cx="351242" cy="18194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Titolo 1">
            <a:extLst>
              <a:ext uri="{FF2B5EF4-FFF2-40B4-BE49-F238E27FC236}">
                <a16:creationId xmlns="" xmlns:a16="http://schemas.microsoft.com/office/drawing/2014/main" id="{86C8D8AE-3D57-4FEB-A13F-C13D9D1C377D}"/>
              </a:ext>
            </a:extLst>
          </p:cNvPr>
          <p:cNvSpPr txBox="1">
            <a:spLocks/>
          </p:cNvSpPr>
          <p:nvPr/>
        </p:nvSpPr>
        <p:spPr>
          <a:xfrm>
            <a:off x="943062" y="-136918"/>
            <a:ext cx="9090169" cy="575439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M.I.T.E: Multiple interaction team education</a:t>
            </a:r>
            <a:endParaRPr lang="it-IT" sz="28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Immagine 8">
            <a:extLst>
              <a:ext uri="{FF2B5EF4-FFF2-40B4-BE49-F238E27FC236}">
                <a16:creationId xmlns="" xmlns:a16="http://schemas.microsoft.com/office/drawing/2014/main" id="{4FC56947-3D99-4A11-945F-C56FF053FB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43" y="4542379"/>
            <a:ext cx="1874389" cy="2054973"/>
          </a:xfrm>
          <a:prstGeom prst="rect">
            <a:avLst/>
          </a:prstGeom>
        </p:spPr>
      </p:pic>
      <p:sp>
        <p:nvSpPr>
          <p:cNvPr id="29" name="Sottotitolo 2">
            <a:extLst>
              <a:ext uri="{FF2B5EF4-FFF2-40B4-BE49-F238E27FC236}">
                <a16:creationId xmlns="" xmlns:a16="http://schemas.microsoft.com/office/drawing/2014/main" id="{9DB1603E-AF4B-41D5-BDF9-DB26DFA884BD}"/>
              </a:ext>
            </a:extLst>
          </p:cNvPr>
          <p:cNvSpPr txBox="1">
            <a:spLocks/>
          </p:cNvSpPr>
          <p:nvPr/>
        </p:nvSpPr>
        <p:spPr>
          <a:xfrm>
            <a:off x="71019" y="393493"/>
            <a:ext cx="9001961" cy="62894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L’acronimo M.I.T.E. rappresenta una metodologia d’insegnamento basata sull’interazione di più persone, abilità, situazioni, procedimenti e contesti  </a:t>
            </a:r>
            <a:endParaRPr lang="it-IT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asellaDiTesto 88">
            <a:extLst>
              <a:ext uri="{FF2B5EF4-FFF2-40B4-BE49-F238E27FC236}">
                <a16:creationId xmlns="" xmlns:a16="http://schemas.microsoft.com/office/drawing/2014/main" id="{359552EA-353C-4B14-9230-FE3A540D9C4D}"/>
              </a:ext>
            </a:extLst>
          </p:cNvPr>
          <p:cNvSpPr txBox="1"/>
          <p:nvPr/>
        </p:nvSpPr>
        <p:spPr>
          <a:xfrm>
            <a:off x="105508" y="6478582"/>
            <a:ext cx="1444537" cy="30646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b="1" dirty="0">
                <a:latin typeface="Batang" panose="02030600000101010101" pitchFamily="18" charset="-127"/>
                <a:ea typeface="Batang" panose="02030600000101010101" pitchFamily="18" charset="-127"/>
              </a:rPr>
              <a:t>Valeria Melancia</a:t>
            </a:r>
          </a:p>
        </p:txBody>
      </p:sp>
      <p:sp>
        <p:nvSpPr>
          <p:cNvPr id="37" name="CasellaDiTesto 80">
            <a:extLst>
              <a:ext uri="{FF2B5EF4-FFF2-40B4-BE49-F238E27FC236}">
                <a16:creationId xmlns="" xmlns:a16="http://schemas.microsoft.com/office/drawing/2014/main" id="{B851F8FC-E80E-4A4D-AB8E-EFEF53E81734}"/>
              </a:ext>
            </a:extLst>
          </p:cNvPr>
          <p:cNvSpPr txBox="1"/>
          <p:nvPr/>
        </p:nvSpPr>
        <p:spPr>
          <a:xfrm>
            <a:off x="247773" y="3417561"/>
            <a:ext cx="2095085" cy="1225868"/>
          </a:xfrm>
          <a:prstGeom prst="roundRect">
            <a:avLst/>
          </a:prstGeom>
          <a:solidFill>
            <a:srgbClr val="FF505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u="sng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rebuchet MS" panose="020B0603020202020204" pitchFamily="34" charset="0"/>
              </a:rPr>
              <a:t>ABILITÀ: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dirty="0">
                <a:latin typeface="Arial" panose="020B0604020202020204" pitchFamily="34" charset="0"/>
                <a:cs typeface="Arial" panose="020B0604020202020204" pitchFamily="34" charset="0"/>
              </a:rPr>
              <a:t>Studiare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dirty="0">
                <a:latin typeface="Arial" panose="020B0604020202020204" pitchFamily="34" charset="0"/>
                <a:cs typeface="Arial" panose="020B0604020202020204" pitchFamily="34" charset="0"/>
              </a:rPr>
              <a:t>Comunicare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dirty="0">
                <a:latin typeface="Arial" panose="020B0604020202020204" pitchFamily="34" charset="0"/>
                <a:cs typeface="Arial" panose="020B0604020202020204" pitchFamily="34" charset="0"/>
              </a:rPr>
              <a:t>Spiegare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dirty="0">
                <a:latin typeface="Arial" panose="020B0604020202020204" pitchFamily="34" charset="0"/>
                <a:cs typeface="Arial" panose="020B0604020202020204" pitchFamily="34" charset="0"/>
              </a:rPr>
              <a:t>Organizzare</a:t>
            </a:r>
          </a:p>
        </p:txBody>
      </p:sp>
      <p:sp>
        <p:nvSpPr>
          <p:cNvPr id="38" name="CasellaDiTesto 85">
            <a:extLst>
              <a:ext uri="{FF2B5EF4-FFF2-40B4-BE49-F238E27FC236}">
                <a16:creationId xmlns="" xmlns:a16="http://schemas.microsoft.com/office/drawing/2014/main" id="{59EF2B14-5507-489E-AE7D-9AC97A9D7BFF}"/>
              </a:ext>
            </a:extLst>
          </p:cNvPr>
          <p:cNvSpPr txBox="1"/>
          <p:nvPr/>
        </p:nvSpPr>
        <p:spPr>
          <a:xfrm>
            <a:off x="262292" y="918903"/>
            <a:ext cx="2446050" cy="2315528"/>
          </a:xfrm>
          <a:prstGeom prst="roundRect">
            <a:avLst/>
          </a:prstGeom>
          <a:solidFill>
            <a:srgbClr val="FFC000">
              <a:alpha val="38000"/>
            </a:srgbClr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300" u="sng" dirty="0">
                <a:ln>
                  <a:solidFill>
                    <a:srgbClr val="DF1BC3"/>
                  </a:solidFill>
                </a:ln>
                <a:solidFill>
                  <a:srgbClr val="DF1BC3"/>
                </a:solidFill>
                <a:latin typeface="Trebuchet MS" panose="020B0603020202020204" pitchFamily="34" charset="0"/>
              </a:rPr>
              <a:t>NUOVE CONOSCENZE ACQUISITE: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Apprendimento di un metodo di educazione innovativo: l’outdoor </a:t>
            </a:r>
            <a:r>
              <a:rPr lang="it-IT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it-IT" sz="13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Importanza della riscoperta della natura e del Parco dell’Appia Antica di Roma</a:t>
            </a:r>
            <a:endParaRPr lang="it-IT" sz="1300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9" name="CasellaDiTesto 9">
            <a:extLst>
              <a:ext uri="{FF2B5EF4-FFF2-40B4-BE49-F238E27FC236}">
                <a16:creationId xmlns="" xmlns:a16="http://schemas.microsoft.com/office/drawing/2014/main" id="{41385512-EED4-4100-93A1-6A533F820996}"/>
              </a:ext>
            </a:extLst>
          </p:cNvPr>
          <p:cNvSpPr txBox="1"/>
          <p:nvPr/>
        </p:nvSpPr>
        <p:spPr>
          <a:xfrm>
            <a:off x="2850209" y="1789722"/>
            <a:ext cx="1492503" cy="1890058"/>
          </a:xfrm>
          <a:prstGeom prst="roundRect">
            <a:avLst/>
          </a:prstGeom>
          <a:solidFill>
            <a:srgbClr val="99CC00">
              <a:alpha val="38824"/>
            </a:srgb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u="sng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rebuchet MS" panose="020B0603020202020204" pitchFamily="34" charset="0"/>
              </a:rPr>
              <a:t>MEZZI:</a:t>
            </a:r>
            <a:r>
              <a:rPr lang="it-IT" sz="1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Appunti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Photoshop</a:t>
            </a:r>
          </a:p>
        </p:txBody>
      </p:sp>
      <p:sp>
        <p:nvSpPr>
          <p:cNvPr id="40" name="CasellaDiTesto 86">
            <a:extLst>
              <a:ext uri="{FF2B5EF4-FFF2-40B4-BE49-F238E27FC236}">
                <a16:creationId xmlns="" xmlns:a16="http://schemas.microsoft.com/office/drawing/2014/main" id="{20F67DA3-C3C9-42D5-8071-5D78AC1AFE0A}"/>
              </a:ext>
            </a:extLst>
          </p:cNvPr>
          <p:cNvSpPr txBox="1"/>
          <p:nvPr/>
        </p:nvSpPr>
        <p:spPr>
          <a:xfrm>
            <a:off x="2636565" y="3930195"/>
            <a:ext cx="2314316" cy="1430179"/>
          </a:xfrm>
          <a:prstGeom prst="roundRect">
            <a:avLst/>
          </a:prstGeom>
          <a:solidFill>
            <a:srgbClr val="F30DD8">
              <a:alpha val="69000"/>
            </a:srgbClr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300" u="sng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EFFETTO:</a:t>
            </a:r>
            <a:r>
              <a:rPr lang="it-IT" sz="1300" dirty="0"/>
              <a:t/>
            </a:r>
            <a:br>
              <a:rPr lang="it-IT" sz="1300" dirty="0"/>
            </a:br>
            <a:r>
              <a:rPr lang="it-IT" sz="1300" dirty="0">
                <a:latin typeface="Arial" panose="020B0604020202020204" pitchFamily="34" charset="0"/>
                <a:cs typeface="Arial" panose="020B0604020202020204" pitchFamily="34" charset="0"/>
              </a:rPr>
              <a:t>Abbiamo capito l’importanza del lavoro di </a:t>
            </a:r>
            <a:r>
              <a:rPr lang="it-IT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gruppo e dell’interazione, e compreso </a:t>
            </a:r>
            <a:r>
              <a:rPr lang="it-IT" sz="1300" dirty="0">
                <a:latin typeface="Arial" panose="020B0604020202020204" pitchFamily="34" charset="0"/>
                <a:cs typeface="Arial" panose="020B0604020202020204" pitchFamily="34" charset="0"/>
              </a:rPr>
              <a:t>la pedagogia proposta nella </a:t>
            </a:r>
            <a:r>
              <a:rPr lang="it-IT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giornata.</a:t>
            </a:r>
            <a:endParaRPr lang="it-IT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asellaDiTesto 87">
            <a:extLst>
              <a:ext uri="{FF2B5EF4-FFF2-40B4-BE49-F238E27FC236}">
                <a16:creationId xmlns="" xmlns:a16="http://schemas.microsoft.com/office/drawing/2014/main" id="{D62029D0-40AD-420F-8268-AD449C8923AF}"/>
              </a:ext>
            </a:extLst>
          </p:cNvPr>
          <p:cNvSpPr txBox="1"/>
          <p:nvPr/>
        </p:nvSpPr>
        <p:spPr>
          <a:xfrm>
            <a:off x="409909" y="5490322"/>
            <a:ext cx="3260290" cy="7661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300" u="sng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rebuchet MS" panose="020B0603020202020204" pitchFamily="34" charset="0"/>
              </a:rPr>
              <a:t>RISULTATI:</a:t>
            </a:r>
            <a:r>
              <a:rPr lang="it-IT" sz="1300" dirty="0"/>
              <a:t> </a:t>
            </a:r>
            <a:br>
              <a:rPr lang="it-IT" sz="1300" dirty="0"/>
            </a:br>
            <a:r>
              <a:rPr lang="it-IT" sz="1300" dirty="0">
                <a:latin typeface="Arial" panose="020B0604020202020204" pitchFamily="34" charset="0"/>
                <a:cs typeface="Arial" panose="020B0604020202020204" pitchFamily="34" charset="0"/>
              </a:rPr>
              <a:t>Siamo pienamente soddisfatte del nostro lavoro </a:t>
            </a:r>
            <a:r>
              <a:rPr lang="it-IT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e della nostra interazione.</a:t>
            </a:r>
            <a:endParaRPr lang="it-IT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6">
            <a:extLst>
              <a:ext uri="{FF2B5EF4-FFF2-40B4-BE49-F238E27FC236}">
                <a16:creationId xmlns="" xmlns:a16="http://schemas.microsoft.com/office/drawing/2014/main" id="{9BE5C394-A636-47AE-8C52-D4BF1A0DA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" t="15169" r="-618" b="17036"/>
          <a:stretch/>
        </p:blipFill>
        <p:spPr>
          <a:xfrm>
            <a:off x="5030695" y="5183001"/>
            <a:ext cx="1282070" cy="152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3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1179</TotalTime>
  <Words>472</Words>
  <Application>Microsoft Office PowerPoint</Application>
  <PresentationFormat>On-screen Show (4:3)</PresentationFormat>
  <Paragraphs>70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Batang</vt:lpstr>
      <vt:lpstr>Arial</vt:lpstr>
      <vt:lpstr>Bookman Old Style</vt:lpstr>
      <vt:lpstr>Calibri</vt:lpstr>
      <vt:lpstr>Constantia</vt:lpstr>
      <vt:lpstr>Trebuchet MS</vt:lpstr>
      <vt:lpstr>Wingdings</vt:lpstr>
      <vt:lpstr>Wingdings 2</vt:lpstr>
      <vt:lpstr>Equinozio</vt:lpstr>
      <vt:lpstr>PowerPoint Presentation</vt:lpstr>
      <vt:lpstr>PowerPoint Presentation</vt:lpstr>
      <vt:lpstr>PowerPoint Presentation</vt:lpstr>
      <vt:lpstr>DAL LATTE ALLA TAVOLA: ALLA SCOPERTA DEL FORMAGGIO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Elisa</dc:creator>
  <cp:lastModifiedBy>User</cp:lastModifiedBy>
  <cp:revision>109</cp:revision>
  <dcterms:created xsi:type="dcterms:W3CDTF">2017-11-06T17:28:00Z</dcterms:created>
  <dcterms:modified xsi:type="dcterms:W3CDTF">2017-11-10T12:29:54Z</dcterms:modified>
</cp:coreProperties>
</file>