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58" r:id="rId5"/>
    <p:sldId id="259" r:id="rId6"/>
    <p:sldId id="260" r:id="rId7"/>
    <p:sldId id="261" r:id="rId8"/>
    <p:sldId id="270" r:id="rId9"/>
    <p:sldId id="266" r:id="rId10"/>
    <p:sldId id="264" r:id="rId11"/>
    <p:sldId id="265" r:id="rId12"/>
    <p:sldId id="271" r:id="rId13"/>
    <p:sldId id="267" r:id="rId14"/>
    <p:sldId id="268" r:id="rId15"/>
    <p:sldId id="269" r:id="rId16"/>
    <p:sldId id="262" r:id="rId17"/>
    <p:sldId id="272" r:id="rId18"/>
    <p:sldId id="263" r:id="rId19"/>
    <p:sldId id="274" r:id="rId20"/>
    <p:sldId id="278"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51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B4E95-9BF1-4DC7-8969-3DE2C81FA794}"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it-IT"/>
        </a:p>
      </dgm:t>
    </dgm:pt>
    <dgm:pt modelId="{BC5AF250-1A23-4947-AB3D-D95ED103D34A}">
      <dgm:prSet phldrT="[Testo]"/>
      <dgm:spPr/>
      <dgm:t>
        <a:bodyPr/>
        <a:lstStyle/>
        <a:p>
          <a:r>
            <a:rPr lang="it-IT" dirty="0" err="1" smtClean="0"/>
            <a:t>Rural</a:t>
          </a:r>
          <a:r>
            <a:rPr lang="it-IT" dirty="0" smtClean="0"/>
            <a:t> school</a:t>
          </a:r>
          <a:endParaRPr lang="it-IT" dirty="0"/>
        </a:p>
      </dgm:t>
    </dgm:pt>
    <dgm:pt modelId="{188F4EAC-1279-443A-947E-3C0E05A19ED9}" type="parTrans" cxnId="{D58B3287-7EF0-4BFD-AB9F-37C96F15445C}">
      <dgm:prSet/>
      <dgm:spPr/>
      <dgm:t>
        <a:bodyPr/>
        <a:lstStyle/>
        <a:p>
          <a:endParaRPr lang="it-IT"/>
        </a:p>
      </dgm:t>
    </dgm:pt>
    <dgm:pt modelId="{0173E97B-8BE3-4824-A109-C85DDB70375D}" type="sibTrans" cxnId="{D58B3287-7EF0-4BFD-AB9F-37C96F15445C}">
      <dgm:prSet/>
      <dgm:spPr/>
      <dgm:t>
        <a:bodyPr/>
        <a:lstStyle/>
        <a:p>
          <a:endParaRPr lang="it-IT"/>
        </a:p>
      </dgm:t>
    </dgm:pt>
    <dgm:pt modelId="{0A7DBF70-670A-4CC2-AF0F-FDBDDC834EC8}">
      <dgm:prSet phldrT="[Testo]"/>
      <dgm:spPr/>
      <dgm:t>
        <a:bodyPr/>
        <a:lstStyle/>
        <a:p>
          <a:r>
            <a:rPr lang="it-IT" dirty="0" smtClean="0"/>
            <a:t> Active school</a:t>
          </a:r>
          <a:endParaRPr lang="it-IT" dirty="0"/>
        </a:p>
      </dgm:t>
    </dgm:pt>
    <dgm:pt modelId="{E7B7D74A-3229-4B18-A03A-AE1FB0BFCD42}" type="parTrans" cxnId="{F5AA857B-C5D9-4C49-BB74-E32A5C3C8FBD}">
      <dgm:prSet/>
      <dgm:spPr/>
      <dgm:t>
        <a:bodyPr/>
        <a:lstStyle/>
        <a:p>
          <a:endParaRPr lang="it-IT"/>
        </a:p>
      </dgm:t>
    </dgm:pt>
    <dgm:pt modelId="{E83CCA07-7ADC-470B-B7B6-EBF8ADE307B3}" type="sibTrans" cxnId="{F5AA857B-C5D9-4C49-BB74-E32A5C3C8FBD}">
      <dgm:prSet/>
      <dgm:spPr/>
      <dgm:t>
        <a:bodyPr/>
        <a:lstStyle/>
        <a:p>
          <a:endParaRPr lang="it-IT"/>
        </a:p>
      </dgm:t>
    </dgm:pt>
    <dgm:pt modelId="{19C33BE9-3988-4EC5-A13C-C6FE1B0409B3}">
      <dgm:prSet phldrT="[Testo]"/>
      <dgm:spPr/>
      <dgm:t>
        <a:bodyPr/>
        <a:lstStyle/>
        <a:p>
          <a:r>
            <a:rPr lang="it-IT" dirty="0" err="1" smtClean="0"/>
            <a:t>Experimental</a:t>
          </a:r>
          <a:r>
            <a:rPr lang="it-IT" dirty="0" smtClean="0"/>
            <a:t> school</a:t>
          </a:r>
          <a:endParaRPr lang="it-IT" dirty="0"/>
        </a:p>
      </dgm:t>
    </dgm:pt>
    <dgm:pt modelId="{CFF24ECD-6EF7-4B57-973F-81A674CF936F}" type="parTrans" cxnId="{7FA5E890-BFDE-4766-8C18-A82E28BB9280}">
      <dgm:prSet/>
      <dgm:spPr/>
      <dgm:t>
        <a:bodyPr/>
        <a:lstStyle/>
        <a:p>
          <a:endParaRPr lang="it-IT"/>
        </a:p>
      </dgm:t>
    </dgm:pt>
    <dgm:pt modelId="{7DAF2A47-04D3-4A2E-98D0-B612CC6A61C4}" type="sibTrans" cxnId="{7FA5E890-BFDE-4766-8C18-A82E28BB9280}">
      <dgm:prSet/>
      <dgm:spPr/>
      <dgm:t>
        <a:bodyPr/>
        <a:lstStyle/>
        <a:p>
          <a:endParaRPr lang="it-IT"/>
        </a:p>
      </dgm:t>
    </dgm:pt>
    <dgm:pt modelId="{B797B91A-5739-4FD8-8503-90B4B718593A}">
      <dgm:prSet phldrT="[Testo]"/>
      <dgm:spPr/>
      <dgm:t>
        <a:bodyPr/>
        <a:lstStyle/>
        <a:p>
          <a:r>
            <a:rPr lang="it-IT" dirty="0" smtClean="0"/>
            <a:t>      </a:t>
          </a:r>
          <a:r>
            <a:rPr lang="it-IT" dirty="0" err="1" smtClean="0"/>
            <a:t>Forest</a:t>
          </a:r>
          <a:r>
            <a:rPr lang="it-IT" dirty="0" smtClean="0"/>
            <a:t> school</a:t>
          </a:r>
          <a:endParaRPr lang="it-IT" dirty="0"/>
        </a:p>
      </dgm:t>
    </dgm:pt>
    <dgm:pt modelId="{9E747E66-11A3-48F7-988D-A2C3E9C37B66}" type="parTrans" cxnId="{E270D3D1-013A-49F4-BD9A-91CB95C7F104}">
      <dgm:prSet/>
      <dgm:spPr/>
      <dgm:t>
        <a:bodyPr/>
        <a:lstStyle/>
        <a:p>
          <a:endParaRPr lang="it-IT"/>
        </a:p>
      </dgm:t>
    </dgm:pt>
    <dgm:pt modelId="{E706821F-83AF-4B4E-B076-5EC6792BB805}" type="sibTrans" cxnId="{E270D3D1-013A-49F4-BD9A-91CB95C7F104}">
      <dgm:prSet/>
      <dgm:spPr/>
      <dgm:t>
        <a:bodyPr/>
        <a:lstStyle/>
        <a:p>
          <a:endParaRPr lang="it-IT"/>
        </a:p>
      </dgm:t>
    </dgm:pt>
    <dgm:pt modelId="{E64B49BE-4372-42F9-B14B-5E7F87C7EDC4}">
      <dgm:prSet phldrT="[Testo]"/>
      <dgm:spPr/>
      <dgm:t>
        <a:bodyPr/>
        <a:lstStyle/>
        <a:p>
          <a:r>
            <a:rPr lang="it-IT" dirty="0" smtClean="0"/>
            <a:t>Outdoor education </a:t>
          </a:r>
          <a:endParaRPr lang="it-IT" dirty="0"/>
        </a:p>
      </dgm:t>
    </dgm:pt>
    <dgm:pt modelId="{CC7CB1D3-592F-487E-959D-B0D770BD8434}" type="parTrans" cxnId="{0F4B8C53-E2CF-447A-9228-726B1CBAF0AD}">
      <dgm:prSet/>
      <dgm:spPr/>
      <dgm:t>
        <a:bodyPr/>
        <a:lstStyle/>
        <a:p>
          <a:endParaRPr lang="it-IT"/>
        </a:p>
      </dgm:t>
    </dgm:pt>
    <dgm:pt modelId="{B9B2A154-4B53-4D0C-A973-7484F467BCDD}" type="sibTrans" cxnId="{0F4B8C53-E2CF-447A-9228-726B1CBAF0AD}">
      <dgm:prSet/>
      <dgm:spPr/>
      <dgm:t>
        <a:bodyPr/>
        <a:lstStyle/>
        <a:p>
          <a:endParaRPr lang="it-IT"/>
        </a:p>
      </dgm:t>
    </dgm:pt>
    <dgm:pt modelId="{354A25B3-2B8D-43EC-8109-79122B465788}" type="pres">
      <dgm:prSet presAssocID="{34EB4E95-9BF1-4DC7-8969-3DE2C81FA794}" presName="Name0" presStyleCnt="0">
        <dgm:presLayoutVars>
          <dgm:chMax val="7"/>
          <dgm:chPref val="5"/>
        </dgm:presLayoutVars>
      </dgm:prSet>
      <dgm:spPr/>
      <dgm:t>
        <a:bodyPr/>
        <a:lstStyle/>
        <a:p>
          <a:endParaRPr lang="it-IT"/>
        </a:p>
      </dgm:t>
    </dgm:pt>
    <dgm:pt modelId="{7D424859-01C3-491F-A1BB-F85B33C19988}" type="pres">
      <dgm:prSet presAssocID="{34EB4E95-9BF1-4DC7-8969-3DE2C81FA794}" presName="arrowNode" presStyleLbl="node1" presStyleIdx="0" presStyleCnt="1"/>
      <dgm:spPr/>
    </dgm:pt>
    <dgm:pt modelId="{E28C790F-6C22-41D1-88A5-C498BFF3A2C0}" type="pres">
      <dgm:prSet presAssocID="{BC5AF250-1A23-4947-AB3D-D95ED103D34A}" presName="txNode1" presStyleLbl="revTx" presStyleIdx="0" presStyleCnt="5">
        <dgm:presLayoutVars>
          <dgm:bulletEnabled val="1"/>
        </dgm:presLayoutVars>
      </dgm:prSet>
      <dgm:spPr/>
      <dgm:t>
        <a:bodyPr/>
        <a:lstStyle/>
        <a:p>
          <a:endParaRPr lang="it-IT"/>
        </a:p>
      </dgm:t>
    </dgm:pt>
    <dgm:pt modelId="{B1F2EACF-FD90-41C8-B1C6-9AE2973C85CC}" type="pres">
      <dgm:prSet presAssocID="{0A7DBF70-670A-4CC2-AF0F-FDBDDC834EC8}" presName="txNode2" presStyleLbl="revTx" presStyleIdx="1" presStyleCnt="5">
        <dgm:presLayoutVars>
          <dgm:bulletEnabled val="1"/>
        </dgm:presLayoutVars>
      </dgm:prSet>
      <dgm:spPr/>
      <dgm:t>
        <a:bodyPr/>
        <a:lstStyle/>
        <a:p>
          <a:endParaRPr lang="it-IT"/>
        </a:p>
      </dgm:t>
    </dgm:pt>
    <dgm:pt modelId="{0E104FBF-3CA7-48DE-8D45-C38C261BE93F}" type="pres">
      <dgm:prSet presAssocID="{E83CCA07-7ADC-470B-B7B6-EBF8ADE307B3}" presName="dotNode2" presStyleCnt="0"/>
      <dgm:spPr/>
    </dgm:pt>
    <dgm:pt modelId="{879B9201-50DD-4B5E-A9F9-559A603BEE20}" type="pres">
      <dgm:prSet presAssocID="{E83CCA07-7ADC-470B-B7B6-EBF8ADE307B3}" presName="dotRepeatNode" presStyleLbl="fgShp" presStyleIdx="0" presStyleCnt="3"/>
      <dgm:spPr/>
      <dgm:t>
        <a:bodyPr/>
        <a:lstStyle/>
        <a:p>
          <a:endParaRPr lang="it-IT"/>
        </a:p>
      </dgm:t>
    </dgm:pt>
    <dgm:pt modelId="{8EBC56C2-4013-425A-B524-C6590892C8BE}" type="pres">
      <dgm:prSet presAssocID="{19C33BE9-3988-4EC5-A13C-C6FE1B0409B3}" presName="txNode3" presStyleLbl="revTx" presStyleIdx="2" presStyleCnt="5" custScaleX="132559" custLinFactNeighborX="-32188" custLinFactNeighborY="18345">
        <dgm:presLayoutVars>
          <dgm:bulletEnabled val="1"/>
        </dgm:presLayoutVars>
      </dgm:prSet>
      <dgm:spPr/>
      <dgm:t>
        <a:bodyPr/>
        <a:lstStyle/>
        <a:p>
          <a:endParaRPr lang="it-IT"/>
        </a:p>
      </dgm:t>
    </dgm:pt>
    <dgm:pt modelId="{4A4788A2-E473-4235-B539-9AF2DD3CBD90}" type="pres">
      <dgm:prSet presAssocID="{7DAF2A47-04D3-4A2E-98D0-B612CC6A61C4}" presName="dotNode3" presStyleCnt="0"/>
      <dgm:spPr/>
    </dgm:pt>
    <dgm:pt modelId="{8F2E4362-491B-4DFE-ACD5-845E343A29CF}" type="pres">
      <dgm:prSet presAssocID="{7DAF2A47-04D3-4A2E-98D0-B612CC6A61C4}" presName="dotRepeatNode" presStyleLbl="fgShp" presStyleIdx="1" presStyleCnt="3"/>
      <dgm:spPr/>
      <dgm:t>
        <a:bodyPr/>
        <a:lstStyle/>
        <a:p>
          <a:endParaRPr lang="it-IT"/>
        </a:p>
      </dgm:t>
    </dgm:pt>
    <dgm:pt modelId="{5BBB6C0D-E823-41EE-A418-7762960DCBAF}" type="pres">
      <dgm:prSet presAssocID="{B797B91A-5739-4FD8-8503-90B4B718593A}" presName="txNode4" presStyleLbl="revTx" presStyleIdx="3" presStyleCnt="5" custScaleX="150285">
        <dgm:presLayoutVars>
          <dgm:bulletEnabled val="1"/>
        </dgm:presLayoutVars>
      </dgm:prSet>
      <dgm:spPr/>
      <dgm:t>
        <a:bodyPr/>
        <a:lstStyle/>
        <a:p>
          <a:endParaRPr lang="it-IT"/>
        </a:p>
      </dgm:t>
    </dgm:pt>
    <dgm:pt modelId="{8F222647-0607-4D94-8277-6A5F706EFDDC}" type="pres">
      <dgm:prSet presAssocID="{E706821F-83AF-4B4E-B076-5EC6792BB805}" presName="dotNode4" presStyleCnt="0"/>
      <dgm:spPr/>
    </dgm:pt>
    <dgm:pt modelId="{62CDEA39-1FAE-4CDC-BF14-7A0347C1E0AA}" type="pres">
      <dgm:prSet presAssocID="{E706821F-83AF-4B4E-B076-5EC6792BB805}" presName="dotRepeatNode" presStyleLbl="fgShp" presStyleIdx="2" presStyleCnt="3"/>
      <dgm:spPr/>
      <dgm:t>
        <a:bodyPr/>
        <a:lstStyle/>
        <a:p>
          <a:endParaRPr lang="it-IT"/>
        </a:p>
      </dgm:t>
    </dgm:pt>
    <dgm:pt modelId="{C9E01819-FCB1-4827-98DB-092CBCA3D9F0}" type="pres">
      <dgm:prSet presAssocID="{E64B49BE-4372-42F9-B14B-5E7F87C7EDC4}" presName="txNode5" presStyleLbl="revTx" presStyleIdx="4" presStyleCnt="5">
        <dgm:presLayoutVars>
          <dgm:bulletEnabled val="1"/>
        </dgm:presLayoutVars>
      </dgm:prSet>
      <dgm:spPr/>
      <dgm:t>
        <a:bodyPr/>
        <a:lstStyle/>
        <a:p>
          <a:endParaRPr lang="it-IT"/>
        </a:p>
      </dgm:t>
    </dgm:pt>
  </dgm:ptLst>
  <dgm:cxnLst>
    <dgm:cxn modelId="{D27787E5-4875-45F5-B01E-19E11FAB36A9}" type="presOf" srcId="{E706821F-83AF-4B4E-B076-5EC6792BB805}" destId="{62CDEA39-1FAE-4CDC-BF14-7A0347C1E0AA}" srcOrd="0" destOrd="0" presId="urn:microsoft.com/office/officeart/2009/3/layout/DescendingProcess"/>
    <dgm:cxn modelId="{D58B3287-7EF0-4BFD-AB9F-37C96F15445C}" srcId="{34EB4E95-9BF1-4DC7-8969-3DE2C81FA794}" destId="{BC5AF250-1A23-4947-AB3D-D95ED103D34A}" srcOrd="0" destOrd="0" parTransId="{188F4EAC-1279-443A-947E-3C0E05A19ED9}" sibTransId="{0173E97B-8BE3-4824-A109-C85DDB70375D}"/>
    <dgm:cxn modelId="{7D713AC7-EEE2-47D1-A28A-C69029CE6B0A}" type="presOf" srcId="{34EB4E95-9BF1-4DC7-8969-3DE2C81FA794}" destId="{354A25B3-2B8D-43EC-8109-79122B465788}" srcOrd="0" destOrd="0" presId="urn:microsoft.com/office/officeart/2009/3/layout/DescendingProcess"/>
    <dgm:cxn modelId="{16AAAD9B-35A8-4DC7-97D9-D41D5A53B68C}" type="presOf" srcId="{7DAF2A47-04D3-4A2E-98D0-B612CC6A61C4}" destId="{8F2E4362-491B-4DFE-ACD5-845E343A29CF}" srcOrd="0" destOrd="0" presId="urn:microsoft.com/office/officeart/2009/3/layout/DescendingProcess"/>
    <dgm:cxn modelId="{7FA5E890-BFDE-4766-8C18-A82E28BB9280}" srcId="{34EB4E95-9BF1-4DC7-8969-3DE2C81FA794}" destId="{19C33BE9-3988-4EC5-A13C-C6FE1B0409B3}" srcOrd="2" destOrd="0" parTransId="{CFF24ECD-6EF7-4B57-973F-81A674CF936F}" sibTransId="{7DAF2A47-04D3-4A2E-98D0-B612CC6A61C4}"/>
    <dgm:cxn modelId="{630AA390-81C3-4B91-86C1-82012FE96D98}" type="presOf" srcId="{0A7DBF70-670A-4CC2-AF0F-FDBDDC834EC8}" destId="{B1F2EACF-FD90-41C8-B1C6-9AE2973C85CC}" srcOrd="0" destOrd="0" presId="urn:microsoft.com/office/officeart/2009/3/layout/DescendingProcess"/>
    <dgm:cxn modelId="{644B7F4E-FFAE-4BB8-85A5-042A1014208C}" type="presOf" srcId="{E83CCA07-7ADC-470B-B7B6-EBF8ADE307B3}" destId="{879B9201-50DD-4B5E-A9F9-559A603BEE20}" srcOrd="0" destOrd="0" presId="urn:microsoft.com/office/officeart/2009/3/layout/DescendingProcess"/>
    <dgm:cxn modelId="{E270D3D1-013A-49F4-BD9A-91CB95C7F104}" srcId="{34EB4E95-9BF1-4DC7-8969-3DE2C81FA794}" destId="{B797B91A-5739-4FD8-8503-90B4B718593A}" srcOrd="3" destOrd="0" parTransId="{9E747E66-11A3-48F7-988D-A2C3E9C37B66}" sibTransId="{E706821F-83AF-4B4E-B076-5EC6792BB805}"/>
    <dgm:cxn modelId="{0F4B8C53-E2CF-447A-9228-726B1CBAF0AD}" srcId="{34EB4E95-9BF1-4DC7-8969-3DE2C81FA794}" destId="{E64B49BE-4372-42F9-B14B-5E7F87C7EDC4}" srcOrd="4" destOrd="0" parTransId="{CC7CB1D3-592F-487E-959D-B0D770BD8434}" sibTransId="{B9B2A154-4B53-4D0C-A973-7484F467BCDD}"/>
    <dgm:cxn modelId="{3C6BF890-86B4-49FD-9C01-13F4560101B5}" type="presOf" srcId="{E64B49BE-4372-42F9-B14B-5E7F87C7EDC4}" destId="{C9E01819-FCB1-4827-98DB-092CBCA3D9F0}" srcOrd="0" destOrd="0" presId="urn:microsoft.com/office/officeart/2009/3/layout/DescendingProcess"/>
    <dgm:cxn modelId="{99F4E4B5-8F41-4756-9A46-374B8D09ECC4}" type="presOf" srcId="{B797B91A-5739-4FD8-8503-90B4B718593A}" destId="{5BBB6C0D-E823-41EE-A418-7762960DCBAF}" srcOrd="0" destOrd="0" presId="urn:microsoft.com/office/officeart/2009/3/layout/DescendingProcess"/>
    <dgm:cxn modelId="{EE2FE033-8F58-4030-AEEF-DF7A8ED4CD17}" type="presOf" srcId="{BC5AF250-1A23-4947-AB3D-D95ED103D34A}" destId="{E28C790F-6C22-41D1-88A5-C498BFF3A2C0}" srcOrd="0" destOrd="0" presId="urn:microsoft.com/office/officeart/2009/3/layout/DescendingProcess"/>
    <dgm:cxn modelId="{2CD1161C-2401-41A4-9001-B4305CEF4B63}" type="presOf" srcId="{19C33BE9-3988-4EC5-A13C-C6FE1B0409B3}" destId="{8EBC56C2-4013-425A-B524-C6590892C8BE}" srcOrd="0" destOrd="0" presId="urn:microsoft.com/office/officeart/2009/3/layout/DescendingProcess"/>
    <dgm:cxn modelId="{F5AA857B-C5D9-4C49-BB74-E32A5C3C8FBD}" srcId="{34EB4E95-9BF1-4DC7-8969-3DE2C81FA794}" destId="{0A7DBF70-670A-4CC2-AF0F-FDBDDC834EC8}" srcOrd="1" destOrd="0" parTransId="{E7B7D74A-3229-4B18-A03A-AE1FB0BFCD42}" sibTransId="{E83CCA07-7ADC-470B-B7B6-EBF8ADE307B3}"/>
    <dgm:cxn modelId="{FABED5CB-5C73-4112-A9E9-35940E2DAE0C}" type="presParOf" srcId="{354A25B3-2B8D-43EC-8109-79122B465788}" destId="{7D424859-01C3-491F-A1BB-F85B33C19988}" srcOrd="0" destOrd="0" presId="urn:microsoft.com/office/officeart/2009/3/layout/DescendingProcess"/>
    <dgm:cxn modelId="{E840DAB3-42E9-4D06-B8BC-CCFBC75AAD94}" type="presParOf" srcId="{354A25B3-2B8D-43EC-8109-79122B465788}" destId="{E28C790F-6C22-41D1-88A5-C498BFF3A2C0}" srcOrd="1" destOrd="0" presId="urn:microsoft.com/office/officeart/2009/3/layout/DescendingProcess"/>
    <dgm:cxn modelId="{7B6E7F7C-63F8-4F11-AF6A-592D08B11171}" type="presParOf" srcId="{354A25B3-2B8D-43EC-8109-79122B465788}" destId="{B1F2EACF-FD90-41C8-B1C6-9AE2973C85CC}" srcOrd="2" destOrd="0" presId="urn:microsoft.com/office/officeart/2009/3/layout/DescendingProcess"/>
    <dgm:cxn modelId="{26F0D23D-CFF9-4095-9B1B-0445AEB3005C}" type="presParOf" srcId="{354A25B3-2B8D-43EC-8109-79122B465788}" destId="{0E104FBF-3CA7-48DE-8D45-C38C261BE93F}" srcOrd="3" destOrd="0" presId="urn:microsoft.com/office/officeart/2009/3/layout/DescendingProcess"/>
    <dgm:cxn modelId="{0BFF2294-20DC-4736-AB47-D957C8BAB3B0}" type="presParOf" srcId="{0E104FBF-3CA7-48DE-8D45-C38C261BE93F}" destId="{879B9201-50DD-4B5E-A9F9-559A603BEE20}" srcOrd="0" destOrd="0" presId="urn:microsoft.com/office/officeart/2009/3/layout/DescendingProcess"/>
    <dgm:cxn modelId="{AEFDEAA5-9E5C-43A9-B13C-A5D9F3BC68A1}" type="presParOf" srcId="{354A25B3-2B8D-43EC-8109-79122B465788}" destId="{8EBC56C2-4013-425A-B524-C6590892C8BE}" srcOrd="4" destOrd="0" presId="urn:microsoft.com/office/officeart/2009/3/layout/DescendingProcess"/>
    <dgm:cxn modelId="{200D3FF9-E996-40F9-B0F6-14480B927DF3}" type="presParOf" srcId="{354A25B3-2B8D-43EC-8109-79122B465788}" destId="{4A4788A2-E473-4235-B539-9AF2DD3CBD90}" srcOrd="5" destOrd="0" presId="urn:microsoft.com/office/officeart/2009/3/layout/DescendingProcess"/>
    <dgm:cxn modelId="{9B0B80CD-9B97-4E90-B35E-75C0901C535C}" type="presParOf" srcId="{4A4788A2-E473-4235-B539-9AF2DD3CBD90}" destId="{8F2E4362-491B-4DFE-ACD5-845E343A29CF}" srcOrd="0" destOrd="0" presId="urn:microsoft.com/office/officeart/2009/3/layout/DescendingProcess"/>
    <dgm:cxn modelId="{EB2F8272-8CFF-4E24-B76F-BFE0E87B7FDC}" type="presParOf" srcId="{354A25B3-2B8D-43EC-8109-79122B465788}" destId="{5BBB6C0D-E823-41EE-A418-7762960DCBAF}" srcOrd="6" destOrd="0" presId="urn:microsoft.com/office/officeart/2009/3/layout/DescendingProcess"/>
    <dgm:cxn modelId="{5F3416C0-FA6B-473D-AA0C-CA3E4B1920DD}" type="presParOf" srcId="{354A25B3-2B8D-43EC-8109-79122B465788}" destId="{8F222647-0607-4D94-8277-6A5F706EFDDC}" srcOrd="7" destOrd="0" presId="urn:microsoft.com/office/officeart/2009/3/layout/DescendingProcess"/>
    <dgm:cxn modelId="{E066CAD5-8D8F-4F0B-B53D-3083567A651D}" type="presParOf" srcId="{8F222647-0607-4D94-8277-6A5F706EFDDC}" destId="{62CDEA39-1FAE-4CDC-BF14-7A0347C1E0AA}" srcOrd="0" destOrd="0" presId="urn:microsoft.com/office/officeart/2009/3/layout/DescendingProcess"/>
    <dgm:cxn modelId="{B019C2CE-DC5D-458D-B292-F357F5678D6E}" type="presParOf" srcId="{354A25B3-2B8D-43EC-8109-79122B465788}" destId="{C9E01819-FCB1-4827-98DB-092CBCA3D9F0}"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24859-01C3-491F-A1BB-F85B33C19988}">
      <dsp:nvSpPr>
        <dsp:cNvPr id="0" name=""/>
        <dsp:cNvSpPr/>
      </dsp:nvSpPr>
      <dsp:spPr>
        <a:xfrm rot="4396374">
          <a:off x="1018998" y="808704"/>
          <a:ext cx="3508285" cy="2446591"/>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B9201-50DD-4B5E-A9F9-559A603BEE20}">
      <dsp:nvSpPr>
        <dsp:cNvPr id="0" name=""/>
        <dsp:cNvSpPr/>
      </dsp:nvSpPr>
      <dsp:spPr>
        <a:xfrm>
          <a:off x="2333213" y="1128166"/>
          <a:ext cx="88595" cy="8859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2E4362-491B-4DFE-ACD5-845E343A29CF}">
      <dsp:nvSpPr>
        <dsp:cNvPr id="0" name=""/>
        <dsp:cNvSpPr/>
      </dsp:nvSpPr>
      <dsp:spPr>
        <a:xfrm>
          <a:off x="2939846" y="1617472"/>
          <a:ext cx="88595" cy="8859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DEA39-1FAE-4CDC-BF14-7A0347C1E0AA}">
      <dsp:nvSpPr>
        <dsp:cNvPr id="0" name=""/>
        <dsp:cNvSpPr/>
      </dsp:nvSpPr>
      <dsp:spPr>
        <a:xfrm>
          <a:off x="3394485" y="2189683"/>
          <a:ext cx="88595" cy="8859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8C790F-6C22-41D1-88A5-C498BFF3A2C0}">
      <dsp:nvSpPr>
        <dsp:cNvPr id="0" name=""/>
        <dsp:cNvSpPr/>
      </dsp:nvSpPr>
      <dsp:spPr>
        <a:xfrm>
          <a:off x="783813" y="0"/>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b" anchorCtr="0">
          <a:noAutofit/>
        </a:bodyPr>
        <a:lstStyle/>
        <a:p>
          <a:pPr lvl="0" algn="ctr" defTabSz="977900">
            <a:lnSpc>
              <a:spcPct val="90000"/>
            </a:lnSpc>
            <a:spcBef>
              <a:spcPct val="0"/>
            </a:spcBef>
            <a:spcAft>
              <a:spcPct val="35000"/>
            </a:spcAft>
          </a:pPr>
          <a:r>
            <a:rPr lang="it-IT" sz="2200" kern="1200" dirty="0" err="1" smtClean="0"/>
            <a:t>Rural</a:t>
          </a:r>
          <a:r>
            <a:rPr lang="it-IT" sz="2200" kern="1200" dirty="0" smtClean="0"/>
            <a:t> school</a:t>
          </a:r>
          <a:endParaRPr lang="it-IT" sz="2200" kern="1200" dirty="0"/>
        </a:p>
      </dsp:txBody>
      <dsp:txXfrm>
        <a:off x="783813" y="0"/>
        <a:ext cx="1654048" cy="650240"/>
      </dsp:txXfrm>
    </dsp:sp>
    <dsp:sp modelId="{B1F2EACF-FD90-41C8-B1C6-9AE2973C85CC}">
      <dsp:nvSpPr>
        <dsp:cNvPr id="0" name=""/>
        <dsp:cNvSpPr/>
      </dsp:nvSpPr>
      <dsp:spPr>
        <a:xfrm>
          <a:off x="2840197" y="847344"/>
          <a:ext cx="2414016"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l" defTabSz="977900">
            <a:lnSpc>
              <a:spcPct val="90000"/>
            </a:lnSpc>
            <a:spcBef>
              <a:spcPct val="0"/>
            </a:spcBef>
            <a:spcAft>
              <a:spcPct val="35000"/>
            </a:spcAft>
          </a:pPr>
          <a:r>
            <a:rPr lang="it-IT" sz="2200" kern="1200" dirty="0" smtClean="0"/>
            <a:t> Active school</a:t>
          </a:r>
          <a:endParaRPr lang="it-IT" sz="2200" kern="1200" dirty="0"/>
        </a:p>
      </dsp:txBody>
      <dsp:txXfrm>
        <a:off x="2840197" y="847344"/>
        <a:ext cx="2414016" cy="650240"/>
      </dsp:txXfrm>
    </dsp:sp>
    <dsp:sp modelId="{8EBC56C2-4013-425A-B524-C6590892C8BE}">
      <dsp:nvSpPr>
        <dsp:cNvPr id="0" name=""/>
        <dsp:cNvSpPr/>
      </dsp:nvSpPr>
      <dsp:spPr>
        <a:xfrm>
          <a:off x="0" y="1455936"/>
          <a:ext cx="2548144"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r" defTabSz="977900">
            <a:lnSpc>
              <a:spcPct val="90000"/>
            </a:lnSpc>
            <a:spcBef>
              <a:spcPct val="0"/>
            </a:spcBef>
            <a:spcAft>
              <a:spcPct val="35000"/>
            </a:spcAft>
          </a:pPr>
          <a:r>
            <a:rPr lang="it-IT" sz="2200" kern="1200" dirty="0" err="1" smtClean="0"/>
            <a:t>Experimental</a:t>
          </a:r>
          <a:r>
            <a:rPr lang="it-IT" sz="2200" kern="1200" dirty="0" smtClean="0"/>
            <a:t> school</a:t>
          </a:r>
          <a:endParaRPr lang="it-IT" sz="2200" kern="1200" dirty="0"/>
        </a:p>
      </dsp:txBody>
      <dsp:txXfrm>
        <a:off x="0" y="1455936"/>
        <a:ext cx="2548144" cy="650240"/>
      </dsp:txXfrm>
    </dsp:sp>
    <dsp:sp modelId="{5BBB6C0D-E823-41EE-A418-7762960DCBAF}">
      <dsp:nvSpPr>
        <dsp:cNvPr id="0" name=""/>
        <dsp:cNvSpPr/>
      </dsp:nvSpPr>
      <dsp:spPr>
        <a:xfrm>
          <a:off x="3408070" y="1908860"/>
          <a:ext cx="2217052"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r>
            <a:rPr lang="it-IT" sz="2100" kern="1200" dirty="0" smtClean="0"/>
            <a:t>      </a:t>
          </a:r>
          <a:r>
            <a:rPr lang="it-IT" sz="2100" kern="1200" dirty="0" err="1" smtClean="0"/>
            <a:t>Forest</a:t>
          </a:r>
          <a:r>
            <a:rPr lang="it-IT" sz="2100" kern="1200" dirty="0" smtClean="0"/>
            <a:t> school</a:t>
          </a:r>
          <a:endParaRPr lang="it-IT" sz="2100" kern="1200" dirty="0"/>
        </a:p>
      </dsp:txBody>
      <dsp:txXfrm>
        <a:off x="3408070" y="1908860"/>
        <a:ext cx="2217052" cy="650240"/>
      </dsp:txXfrm>
    </dsp:sp>
    <dsp:sp modelId="{C9E01819-FCB1-4827-98DB-092CBCA3D9F0}">
      <dsp:nvSpPr>
        <dsp:cNvPr id="0" name=""/>
        <dsp:cNvSpPr/>
      </dsp:nvSpPr>
      <dsp:spPr>
        <a:xfrm>
          <a:off x="3019013" y="3413759"/>
          <a:ext cx="2235200"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ctr" defTabSz="933450">
            <a:lnSpc>
              <a:spcPct val="90000"/>
            </a:lnSpc>
            <a:spcBef>
              <a:spcPct val="0"/>
            </a:spcBef>
            <a:spcAft>
              <a:spcPct val="35000"/>
            </a:spcAft>
          </a:pPr>
          <a:r>
            <a:rPr lang="it-IT" sz="2100" kern="1200" dirty="0" smtClean="0"/>
            <a:t>Outdoor education </a:t>
          </a:r>
          <a:endParaRPr lang="it-IT" sz="2100" kern="1200" dirty="0"/>
        </a:p>
      </dsp:txBody>
      <dsp:txXfrm>
        <a:off x="3019013" y="3413759"/>
        <a:ext cx="2235200" cy="650240"/>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C9186D6-BF44-46EB-926B-84F17FF00FE4}" type="datetimeFigureOut">
              <a:rPr lang="it-IT" smtClean="0"/>
              <a:t>03/01/2018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318041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9186D6-BF44-46EB-926B-84F17FF00FE4}" type="datetimeFigureOut">
              <a:rPr lang="it-IT" smtClean="0"/>
              <a:t>03/01/2018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221110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9186D6-BF44-46EB-926B-84F17FF00FE4}" type="datetimeFigureOut">
              <a:rPr lang="it-IT" smtClean="0"/>
              <a:t>03/01/2018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356413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9186D6-BF44-46EB-926B-84F17FF00FE4}" type="datetimeFigureOut">
              <a:rPr lang="it-IT" smtClean="0"/>
              <a:t>03/01/2018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199858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C9186D6-BF44-46EB-926B-84F17FF00FE4}" type="datetimeFigureOut">
              <a:rPr lang="it-IT" smtClean="0"/>
              <a:t>03/01/2018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226155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C9186D6-BF44-46EB-926B-84F17FF00FE4}" type="datetimeFigureOut">
              <a:rPr lang="it-IT" smtClean="0"/>
              <a:t>03/01/2018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186365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C9186D6-BF44-46EB-926B-84F17FF00FE4}" type="datetimeFigureOut">
              <a:rPr lang="it-IT" smtClean="0"/>
              <a:t>03/01/2018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428892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C9186D6-BF44-46EB-926B-84F17FF00FE4}" type="datetimeFigureOut">
              <a:rPr lang="it-IT" smtClean="0"/>
              <a:t>03/01/2018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209637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C9186D6-BF44-46EB-926B-84F17FF00FE4}" type="datetimeFigureOut">
              <a:rPr lang="it-IT" smtClean="0"/>
              <a:t>03/01/2018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229612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C9186D6-BF44-46EB-926B-84F17FF00FE4}" type="datetimeFigureOut">
              <a:rPr lang="it-IT" smtClean="0"/>
              <a:t>03/01/2018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310517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C9186D6-BF44-46EB-926B-84F17FF00FE4}" type="datetimeFigureOut">
              <a:rPr lang="it-IT" smtClean="0"/>
              <a:t>03/01/2018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B52643-EAC9-40F2-BAF6-843FCDB6CA2D}" type="slidenum">
              <a:rPr lang="it-IT" smtClean="0"/>
              <a:t>‹N›</a:t>
            </a:fld>
            <a:endParaRPr lang="it-IT"/>
          </a:p>
        </p:txBody>
      </p:sp>
    </p:spTree>
    <p:extLst>
      <p:ext uri="{BB962C8B-B14F-4D97-AF65-F5344CB8AC3E}">
        <p14:creationId xmlns:p14="http://schemas.microsoft.com/office/powerpoint/2010/main" val="372710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186D6-BF44-46EB-926B-84F17FF00FE4}" type="datetimeFigureOut">
              <a:rPr lang="it-IT" smtClean="0"/>
              <a:t>03/01/2018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52643-EAC9-40F2-BAF6-843FCDB6CA2D}" type="slidenum">
              <a:rPr lang="it-IT" smtClean="0"/>
              <a:t>‹N›</a:t>
            </a:fld>
            <a:endParaRPr lang="it-IT"/>
          </a:p>
        </p:txBody>
      </p:sp>
    </p:spTree>
    <p:extLst>
      <p:ext uri="{BB962C8B-B14F-4D97-AF65-F5344CB8AC3E}">
        <p14:creationId xmlns:p14="http://schemas.microsoft.com/office/powerpoint/2010/main" val="2485138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gse.buffalo.edu/fas/shuell/cep564/metacog.ht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decodingthedisciplines.org/wp-content/uploads/2015/11/decoding-the-disciplines.p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866527"/>
          </a:xfrm>
        </p:spPr>
        <p:txBody>
          <a:bodyPr/>
          <a:lstStyle/>
          <a:p>
            <a:r>
              <a:rPr lang="it-IT" dirty="0" err="1" smtClean="0"/>
              <a:t>Bottleneck</a:t>
            </a:r>
            <a:r>
              <a:rPr lang="it-IT" dirty="0" smtClean="0"/>
              <a:t> in </a:t>
            </a:r>
            <a:r>
              <a:rPr lang="it-IT" dirty="0" err="1" smtClean="0"/>
              <a:t>Pedagogy</a:t>
            </a:r>
            <a:endParaRPr lang="it-IT" dirty="0"/>
          </a:p>
        </p:txBody>
      </p:sp>
      <p:sp>
        <p:nvSpPr>
          <p:cNvPr id="3" name="Sottotitolo 2"/>
          <p:cNvSpPr>
            <a:spLocks noGrp="1"/>
          </p:cNvSpPr>
          <p:nvPr>
            <p:ph type="subTitle" idx="1"/>
          </p:nvPr>
        </p:nvSpPr>
        <p:spPr>
          <a:xfrm>
            <a:off x="1407604" y="3429000"/>
            <a:ext cx="6400800" cy="2808312"/>
          </a:xfrm>
        </p:spPr>
        <p:txBody>
          <a:bodyPr>
            <a:normAutofit fontScale="92500" lnSpcReduction="20000"/>
          </a:bodyPr>
          <a:lstStyle/>
          <a:p>
            <a:r>
              <a:rPr lang="it-IT" b="1" dirty="0" err="1" smtClean="0">
                <a:solidFill>
                  <a:schemeClr val="tx1"/>
                </a:solidFill>
              </a:rPr>
              <a:t>Metacognition</a:t>
            </a:r>
            <a:r>
              <a:rPr lang="it-IT" b="1" dirty="0" smtClean="0">
                <a:solidFill>
                  <a:schemeClr val="tx1"/>
                </a:solidFill>
              </a:rPr>
              <a:t>  </a:t>
            </a:r>
          </a:p>
          <a:p>
            <a:r>
              <a:rPr lang="it-IT" b="1" dirty="0">
                <a:solidFill>
                  <a:schemeClr val="tx1"/>
                </a:solidFill>
              </a:rPr>
              <a:t>f</a:t>
            </a:r>
            <a:r>
              <a:rPr lang="it-IT" b="1" dirty="0" smtClean="0">
                <a:solidFill>
                  <a:schemeClr val="tx1"/>
                </a:solidFill>
              </a:rPr>
              <a:t>rom </a:t>
            </a:r>
            <a:r>
              <a:rPr lang="it-IT" b="1" dirty="0" err="1" smtClean="0">
                <a:solidFill>
                  <a:schemeClr val="tx1"/>
                </a:solidFill>
              </a:rPr>
              <a:t>active</a:t>
            </a:r>
            <a:r>
              <a:rPr lang="it-IT" b="1" dirty="0" smtClean="0">
                <a:solidFill>
                  <a:schemeClr val="tx1"/>
                </a:solidFill>
              </a:rPr>
              <a:t> </a:t>
            </a:r>
            <a:r>
              <a:rPr lang="it-IT" b="1" dirty="0" err="1" smtClean="0">
                <a:solidFill>
                  <a:schemeClr val="tx1"/>
                </a:solidFill>
              </a:rPr>
              <a:t>participation</a:t>
            </a:r>
            <a:r>
              <a:rPr lang="it-IT" b="1" dirty="0" smtClean="0">
                <a:solidFill>
                  <a:schemeClr val="tx1"/>
                </a:solidFill>
              </a:rPr>
              <a:t> to the </a:t>
            </a:r>
            <a:r>
              <a:rPr lang="it-IT" b="1" dirty="0" err="1" smtClean="0">
                <a:solidFill>
                  <a:schemeClr val="tx1"/>
                </a:solidFill>
              </a:rPr>
              <a:t>roots</a:t>
            </a:r>
            <a:r>
              <a:rPr lang="it-IT" b="1" dirty="0" smtClean="0">
                <a:solidFill>
                  <a:schemeClr val="tx1"/>
                </a:solidFill>
              </a:rPr>
              <a:t> of the </a:t>
            </a:r>
            <a:r>
              <a:rPr lang="it-IT" b="1" dirty="0" err="1" smtClean="0">
                <a:solidFill>
                  <a:schemeClr val="tx1"/>
                </a:solidFill>
              </a:rPr>
              <a:t>original</a:t>
            </a:r>
            <a:r>
              <a:rPr lang="it-IT" b="1" dirty="0" smtClean="0">
                <a:solidFill>
                  <a:schemeClr val="tx1"/>
                </a:solidFill>
              </a:rPr>
              <a:t> </a:t>
            </a:r>
            <a:r>
              <a:rPr lang="it-IT" b="1" dirty="0" err="1" smtClean="0">
                <a:solidFill>
                  <a:schemeClr val="tx1"/>
                </a:solidFill>
              </a:rPr>
              <a:t>experience</a:t>
            </a:r>
            <a:endParaRPr lang="it-IT" b="1" dirty="0" smtClean="0">
              <a:solidFill>
                <a:schemeClr val="tx1"/>
              </a:solidFill>
            </a:endParaRPr>
          </a:p>
          <a:p>
            <a:endParaRPr lang="it-IT" b="1" dirty="0">
              <a:solidFill>
                <a:schemeClr val="tx1"/>
              </a:solidFill>
            </a:endParaRPr>
          </a:p>
          <a:p>
            <a:r>
              <a:rPr lang="it-IT" b="1" dirty="0" err="1" smtClean="0">
                <a:solidFill>
                  <a:schemeClr val="tx1"/>
                </a:solidFill>
              </a:rPr>
              <a:t>Conceptualize</a:t>
            </a:r>
            <a:r>
              <a:rPr lang="it-IT" b="1" dirty="0" smtClean="0">
                <a:solidFill>
                  <a:schemeClr val="tx1"/>
                </a:solidFill>
              </a:rPr>
              <a:t> </a:t>
            </a:r>
            <a:r>
              <a:rPr lang="it-IT" b="1" dirty="0" err="1" smtClean="0">
                <a:solidFill>
                  <a:schemeClr val="tx1"/>
                </a:solidFill>
              </a:rPr>
              <a:t>evidence</a:t>
            </a:r>
            <a:endParaRPr lang="it-IT" b="1" dirty="0" smtClean="0">
              <a:solidFill>
                <a:schemeClr val="tx1"/>
              </a:solidFill>
            </a:endParaRPr>
          </a:p>
          <a:p>
            <a:r>
              <a:rPr lang="it-IT" b="1" dirty="0" smtClean="0">
                <a:solidFill>
                  <a:schemeClr val="tx1"/>
                </a:solidFill>
              </a:rPr>
              <a:t>   </a:t>
            </a:r>
            <a:endParaRPr lang="it-IT" b="1" dirty="0">
              <a:solidFill>
                <a:schemeClr val="tx1"/>
              </a:solidFill>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Tree>
    <p:extLst>
      <p:ext uri="{BB962C8B-B14F-4D97-AF65-F5344CB8AC3E}">
        <p14:creationId xmlns:p14="http://schemas.microsoft.com/office/powerpoint/2010/main" val="3457213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21804" y="1628801"/>
            <a:ext cx="7772400" cy="360040"/>
          </a:xfrm>
        </p:spPr>
        <p:txBody>
          <a:bodyPr>
            <a:normAutofit fontScale="90000"/>
          </a:bodyPr>
          <a:lstStyle/>
          <a:p>
            <a:r>
              <a:rPr lang="it-IT" sz="2400" b="1" dirty="0" err="1" smtClean="0"/>
              <a:t>Roots</a:t>
            </a:r>
            <a:r>
              <a:rPr lang="it-IT" sz="2400" b="1" dirty="0" smtClean="0"/>
              <a:t> </a:t>
            </a:r>
            <a:r>
              <a:rPr lang="it-IT" sz="2400" b="1" dirty="0"/>
              <a:t>of the </a:t>
            </a:r>
            <a:r>
              <a:rPr lang="it-IT" sz="2400" b="1" dirty="0" err="1"/>
              <a:t>original</a:t>
            </a:r>
            <a:r>
              <a:rPr lang="it-IT" sz="2400" b="1" dirty="0"/>
              <a:t> </a:t>
            </a:r>
            <a:r>
              <a:rPr lang="it-IT" sz="2400" b="1" dirty="0" err="1" smtClean="0"/>
              <a:t>experience</a:t>
            </a:r>
            <a:endParaRPr lang="it-IT" sz="2400" dirty="0"/>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
        <p:nvSpPr>
          <p:cNvPr id="5" name="CasellaDiTesto 4"/>
          <p:cNvSpPr txBox="1"/>
          <p:nvPr/>
        </p:nvSpPr>
        <p:spPr>
          <a:xfrm>
            <a:off x="467544" y="1988840"/>
            <a:ext cx="3168352" cy="4247317"/>
          </a:xfrm>
          <a:prstGeom prst="rect">
            <a:avLst/>
          </a:prstGeom>
          <a:noFill/>
          <a:ln>
            <a:solidFill>
              <a:schemeClr val="tx1"/>
            </a:solidFill>
          </a:ln>
        </p:spPr>
        <p:txBody>
          <a:bodyPr wrap="square" rtlCol="0">
            <a:spAutoFit/>
          </a:bodyPr>
          <a:lstStyle/>
          <a:p>
            <a:r>
              <a:rPr lang="en-US" dirty="0" smtClean="0"/>
              <a:t>At </a:t>
            </a:r>
            <a:r>
              <a:rPr lang="en-US" dirty="0"/>
              <a:t>the beginning of the twentieth </a:t>
            </a:r>
            <a:r>
              <a:rPr lang="en-US" dirty="0" smtClean="0"/>
              <a:t>century r</a:t>
            </a:r>
            <a:r>
              <a:rPr lang="it-IT" dirty="0" err="1" smtClean="0"/>
              <a:t>ural</a:t>
            </a:r>
            <a:r>
              <a:rPr lang="it-IT" dirty="0" smtClean="0"/>
              <a:t> </a:t>
            </a:r>
            <a:r>
              <a:rPr lang="it-IT" dirty="0" err="1" smtClean="0"/>
              <a:t>schools</a:t>
            </a:r>
            <a:r>
              <a:rPr lang="it-IT" dirty="0" smtClean="0"/>
              <a:t> in the Agro Romano (Roman agro </a:t>
            </a:r>
            <a:r>
              <a:rPr lang="it-IT" dirty="0" err="1" smtClean="0"/>
              <a:t>is</a:t>
            </a:r>
            <a:r>
              <a:rPr lang="it-IT" dirty="0" smtClean="0"/>
              <a:t> the </a:t>
            </a:r>
            <a:r>
              <a:rPr lang="it-IT" dirty="0" err="1" smtClean="0"/>
              <a:t>rural</a:t>
            </a:r>
            <a:r>
              <a:rPr lang="it-IT" dirty="0" smtClean="0"/>
              <a:t> area </a:t>
            </a:r>
            <a:r>
              <a:rPr lang="it-IT" dirty="0" err="1" smtClean="0"/>
              <a:t>around</a:t>
            </a:r>
            <a:r>
              <a:rPr lang="it-IT" dirty="0" smtClean="0"/>
              <a:t> Rome) </a:t>
            </a:r>
            <a:r>
              <a:rPr lang="it-IT" dirty="0" err="1" smtClean="0"/>
              <a:t>were</a:t>
            </a:r>
            <a:r>
              <a:rPr lang="it-IT" dirty="0" smtClean="0"/>
              <a:t> the </a:t>
            </a:r>
            <a:r>
              <a:rPr lang="it-IT" dirty="0" err="1" smtClean="0"/>
              <a:t>farmers</a:t>
            </a:r>
            <a:r>
              <a:rPr lang="it-IT" dirty="0" smtClean="0"/>
              <a:t>’ </a:t>
            </a:r>
            <a:r>
              <a:rPr lang="it-IT" dirty="0" err="1" smtClean="0"/>
              <a:t>schools</a:t>
            </a:r>
            <a:r>
              <a:rPr lang="it-IT" dirty="0" smtClean="0"/>
              <a:t>  and </a:t>
            </a:r>
            <a:r>
              <a:rPr lang="it-IT" dirty="0" err="1" smtClean="0"/>
              <a:t>provided</a:t>
            </a:r>
            <a:r>
              <a:rPr lang="it-IT" dirty="0" smtClean="0"/>
              <a:t> for </a:t>
            </a:r>
            <a:r>
              <a:rPr lang="it-IT" dirty="0" err="1" smtClean="0"/>
              <a:t>basic</a:t>
            </a:r>
            <a:r>
              <a:rPr lang="it-IT" dirty="0" smtClean="0"/>
              <a:t> </a:t>
            </a:r>
            <a:r>
              <a:rPr lang="it-IT" dirty="0" err="1" smtClean="0"/>
              <a:t>instruction</a:t>
            </a:r>
            <a:r>
              <a:rPr lang="it-IT" dirty="0" smtClean="0"/>
              <a:t>, </a:t>
            </a:r>
            <a:r>
              <a:rPr lang="it-IT" dirty="0" err="1" smtClean="0"/>
              <a:t>they</a:t>
            </a:r>
            <a:r>
              <a:rPr lang="it-IT" dirty="0" smtClean="0"/>
              <a:t> </a:t>
            </a:r>
            <a:r>
              <a:rPr lang="it-IT" dirty="0" err="1" smtClean="0"/>
              <a:t>were</a:t>
            </a:r>
            <a:r>
              <a:rPr lang="it-IT" dirty="0" smtClean="0"/>
              <a:t> </a:t>
            </a:r>
            <a:r>
              <a:rPr lang="it-IT" dirty="0" err="1" smtClean="0"/>
              <a:t>very</a:t>
            </a:r>
            <a:r>
              <a:rPr lang="it-IT" dirty="0" smtClean="0"/>
              <a:t> </a:t>
            </a:r>
            <a:r>
              <a:rPr lang="it-IT" dirty="0" err="1" smtClean="0"/>
              <a:t>poor</a:t>
            </a:r>
            <a:r>
              <a:rPr lang="it-IT" dirty="0" smtClean="0"/>
              <a:t> </a:t>
            </a:r>
            <a:r>
              <a:rPr lang="it-IT" dirty="0" err="1" smtClean="0"/>
              <a:t>schools</a:t>
            </a:r>
            <a:r>
              <a:rPr lang="it-IT" dirty="0" smtClean="0"/>
              <a:t>  with </a:t>
            </a:r>
            <a:r>
              <a:rPr lang="it-IT" dirty="0" err="1" smtClean="0"/>
              <a:t>children</a:t>
            </a:r>
            <a:r>
              <a:rPr lang="it-IT" dirty="0"/>
              <a:t> </a:t>
            </a:r>
            <a:r>
              <a:rPr lang="it-IT" dirty="0" err="1" smtClean="0"/>
              <a:t>having</a:t>
            </a:r>
            <a:r>
              <a:rPr lang="it-IT" dirty="0" smtClean="0"/>
              <a:t> </a:t>
            </a:r>
            <a:r>
              <a:rPr lang="it-IT" dirty="0" err="1" smtClean="0"/>
              <a:t>scarce</a:t>
            </a:r>
            <a:r>
              <a:rPr lang="it-IT" dirty="0" smtClean="0"/>
              <a:t> </a:t>
            </a:r>
            <a:r>
              <a:rPr lang="it-IT" dirty="0" err="1" smtClean="0"/>
              <a:t>opportunities</a:t>
            </a:r>
            <a:r>
              <a:rPr lang="it-IT" dirty="0" smtClean="0"/>
              <a:t> to </a:t>
            </a:r>
            <a:r>
              <a:rPr lang="it-IT" dirty="0" err="1" smtClean="0"/>
              <a:t>learn</a:t>
            </a:r>
            <a:r>
              <a:rPr lang="it-IT" dirty="0" smtClean="0"/>
              <a:t> </a:t>
            </a:r>
            <a:r>
              <a:rPr lang="it-IT" dirty="0" err="1" smtClean="0"/>
              <a:t>properly</a:t>
            </a:r>
            <a:r>
              <a:rPr lang="it-IT" dirty="0" smtClean="0"/>
              <a:t> </a:t>
            </a:r>
            <a:r>
              <a:rPr lang="en-US" dirty="0"/>
              <a:t>due to </a:t>
            </a:r>
            <a:r>
              <a:rPr lang="en-US" dirty="0" smtClean="0"/>
              <a:t>illness </a:t>
            </a:r>
            <a:r>
              <a:rPr lang="en-US" dirty="0"/>
              <a:t>and malaria, famine and </a:t>
            </a:r>
            <a:r>
              <a:rPr lang="en-US" dirty="0" smtClean="0"/>
              <a:t>epidemics. Schools in open space meant poverty and action to contrast analphabetism of a huge portion of the population. </a:t>
            </a:r>
            <a:endParaRPr lang="it-IT"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348879"/>
            <a:ext cx="4752528" cy="38872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581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2302024" cy="4250903"/>
          </a:xfrm>
          <a:ln>
            <a:solidFill>
              <a:schemeClr val="tx2">
                <a:lumMod val="40000"/>
                <a:lumOff val="60000"/>
              </a:schemeClr>
            </a:solidFill>
          </a:ln>
        </p:spPr>
        <p:txBody>
          <a:bodyPr>
            <a:normAutofit/>
          </a:bodyPr>
          <a:lstStyle/>
          <a:p>
            <a:r>
              <a:rPr lang="en-US" sz="2400" dirty="0" smtClean="0"/>
              <a:t>Teachers gave </a:t>
            </a:r>
            <a:r>
              <a:rPr lang="en-US" sz="2400" dirty="0"/>
              <a:t>lessons outdoors and </a:t>
            </a:r>
            <a:r>
              <a:rPr lang="en-US" sz="2400" dirty="0" smtClean="0"/>
              <a:t>took </a:t>
            </a:r>
            <a:r>
              <a:rPr lang="en-US" sz="2400" dirty="0"/>
              <a:t>the school to the most desolate places. </a:t>
            </a:r>
            <a:r>
              <a:rPr lang="en-US" sz="2400" dirty="0" smtClean="0"/>
              <a:t>Teachers became </a:t>
            </a:r>
            <a:r>
              <a:rPr lang="en-US" sz="2400" dirty="0"/>
              <a:t>a reference for the </a:t>
            </a:r>
            <a:r>
              <a:rPr lang="en-US" sz="2400" dirty="0" smtClean="0"/>
              <a:t>village.</a:t>
            </a:r>
            <a:endParaRPr lang="it-IT" sz="2400" dirty="0"/>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689774"/>
            <a:ext cx="5760640" cy="46805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olo 1"/>
          <p:cNvSpPr txBox="1">
            <a:spLocks/>
          </p:cNvSpPr>
          <p:nvPr/>
        </p:nvSpPr>
        <p:spPr>
          <a:xfrm>
            <a:off x="721804" y="1628801"/>
            <a:ext cx="2554052" cy="36004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400" b="1" smtClean="0"/>
              <a:t>Roots of the original experience</a:t>
            </a:r>
            <a:endParaRPr lang="it-IT" sz="2400" dirty="0"/>
          </a:p>
        </p:txBody>
      </p:sp>
    </p:spTree>
    <p:extLst>
      <p:ext uri="{BB962C8B-B14F-4D97-AF65-F5344CB8AC3E}">
        <p14:creationId xmlns:p14="http://schemas.microsoft.com/office/powerpoint/2010/main" val="4069802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700809"/>
            <a:ext cx="7772400" cy="504055"/>
          </a:xfrm>
        </p:spPr>
        <p:txBody>
          <a:bodyPr>
            <a:normAutofit fontScale="90000"/>
          </a:bodyPr>
          <a:lstStyle/>
          <a:p>
            <a:r>
              <a:rPr lang="it-IT" b="1" dirty="0" smtClean="0"/>
              <a:t/>
            </a:r>
            <a:br>
              <a:rPr lang="it-IT" b="1" dirty="0" smtClean="0"/>
            </a:br>
            <a:r>
              <a:rPr lang="it-IT" b="1" dirty="0" err="1" smtClean="0"/>
              <a:t>Conceptualize</a:t>
            </a:r>
            <a:r>
              <a:rPr lang="it-IT" b="1" dirty="0" smtClean="0"/>
              <a:t> </a:t>
            </a:r>
            <a:r>
              <a:rPr lang="it-IT" b="1" dirty="0" err="1"/>
              <a:t>evidence</a:t>
            </a:r>
            <a:r>
              <a:rPr lang="it-IT" b="1" dirty="0"/>
              <a:t/>
            </a:r>
            <a:br>
              <a:rPr lang="it-IT" b="1" dirty="0"/>
            </a:br>
            <a:endParaRPr lang="it-IT" dirty="0"/>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
        <p:nvSpPr>
          <p:cNvPr id="5" name="CasellaDiTesto 4"/>
          <p:cNvSpPr txBox="1"/>
          <p:nvPr/>
        </p:nvSpPr>
        <p:spPr>
          <a:xfrm>
            <a:off x="683568" y="2564903"/>
            <a:ext cx="3528392" cy="1200329"/>
          </a:xfrm>
          <a:prstGeom prst="rect">
            <a:avLst/>
          </a:prstGeom>
          <a:noFill/>
          <a:ln>
            <a:solidFill>
              <a:schemeClr val="accent2">
                <a:lumMod val="60000"/>
                <a:lumOff val="40000"/>
              </a:schemeClr>
            </a:solidFill>
          </a:ln>
        </p:spPr>
        <p:txBody>
          <a:bodyPr wrap="square" rtlCol="0">
            <a:spAutoFit/>
          </a:bodyPr>
          <a:lstStyle/>
          <a:p>
            <a:r>
              <a:rPr lang="it-IT" dirty="0" err="1" smtClean="0"/>
              <a:t>Is</a:t>
            </a:r>
            <a:r>
              <a:rPr lang="it-IT" dirty="0" smtClean="0"/>
              <a:t> </a:t>
            </a:r>
            <a:r>
              <a:rPr lang="it-IT" dirty="0" err="1" smtClean="0"/>
              <a:t>it</a:t>
            </a:r>
            <a:r>
              <a:rPr lang="it-IT" dirty="0" smtClean="0"/>
              <a:t> </a:t>
            </a:r>
            <a:r>
              <a:rPr lang="it-IT" dirty="0" err="1" smtClean="0"/>
              <a:t>possible</a:t>
            </a:r>
            <a:r>
              <a:rPr lang="it-IT" dirty="0" smtClean="0"/>
              <a:t> to </a:t>
            </a:r>
            <a:r>
              <a:rPr lang="it-IT" dirty="0" err="1" smtClean="0"/>
              <a:t>find</a:t>
            </a:r>
            <a:r>
              <a:rPr lang="it-IT" dirty="0" smtClean="0"/>
              <a:t> </a:t>
            </a:r>
            <a:r>
              <a:rPr lang="it-IT" dirty="0" err="1" smtClean="0"/>
              <a:t>studies</a:t>
            </a:r>
            <a:r>
              <a:rPr lang="it-IT" dirty="0" smtClean="0"/>
              <a:t> in </a:t>
            </a:r>
            <a:r>
              <a:rPr lang="it-IT" dirty="0" err="1" smtClean="0"/>
              <a:t>which</a:t>
            </a:r>
            <a:r>
              <a:rPr lang="it-IT" dirty="0" smtClean="0"/>
              <a:t> the </a:t>
            </a:r>
            <a:r>
              <a:rPr lang="it-IT" dirty="0" err="1" smtClean="0"/>
              <a:t>farmers</a:t>
            </a:r>
            <a:r>
              <a:rPr lang="it-IT" dirty="0" smtClean="0"/>
              <a:t>’ </a:t>
            </a:r>
            <a:r>
              <a:rPr lang="it-IT" dirty="0" err="1" smtClean="0"/>
              <a:t>schools</a:t>
            </a:r>
            <a:r>
              <a:rPr lang="it-IT" dirty="0" smtClean="0"/>
              <a:t> and the </a:t>
            </a:r>
            <a:r>
              <a:rPr lang="it-IT" dirty="0" err="1" smtClean="0"/>
              <a:t>rural</a:t>
            </a:r>
            <a:r>
              <a:rPr lang="it-IT" dirty="0" smtClean="0"/>
              <a:t> </a:t>
            </a:r>
            <a:r>
              <a:rPr lang="it-IT" dirty="0" err="1" smtClean="0"/>
              <a:t>children</a:t>
            </a:r>
            <a:r>
              <a:rPr lang="it-IT" dirty="0" smtClean="0"/>
              <a:t> are </a:t>
            </a:r>
            <a:r>
              <a:rPr lang="it-IT" dirty="0" err="1" smtClean="0"/>
              <a:t>appreciated</a:t>
            </a:r>
            <a:r>
              <a:rPr lang="it-IT" dirty="0" smtClean="0"/>
              <a:t>  </a:t>
            </a:r>
            <a:r>
              <a:rPr lang="it-IT" dirty="0" err="1" smtClean="0"/>
              <a:t>as</a:t>
            </a:r>
            <a:r>
              <a:rPr lang="it-IT" dirty="0" smtClean="0"/>
              <a:t> </a:t>
            </a:r>
            <a:r>
              <a:rPr lang="it-IT" dirty="0" err="1" smtClean="0"/>
              <a:t>urban</a:t>
            </a:r>
            <a:r>
              <a:rPr lang="it-IT" dirty="0" smtClean="0"/>
              <a:t> </a:t>
            </a:r>
            <a:r>
              <a:rPr lang="it-IT" dirty="0" err="1" smtClean="0"/>
              <a:t>schools</a:t>
            </a:r>
            <a:r>
              <a:rPr lang="it-IT" dirty="0" smtClean="0"/>
              <a:t> and </a:t>
            </a:r>
            <a:r>
              <a:rPr lang="it-IT" dirty="0" err="1" smtClean="0"/>
              <a:t>urban</a:t>
            </a:r>
            <a:r>
              <a:rPr lang="it-IT" dirty="0" smtClean="0"/>
              <a:t> </a:t>
            </a:r>
            <a:r>
              <a:rPr lang="it-IT" dirty="0" err="1" smtClean="0"/>
              <a:t>children</a:t>
            </a:r>
            <a:r>
              <a:rPr lang="it-IT" dirty="0" smtClean="0"/>
              <a:t>? </a:t>
            </a:r>
            <a:endParaRPr lang="it-IT" dirty="0"/>
          </a:p>
        </p:txBody>
      </p:sp>
      <p:sp>
        <p:nvSpPr>
          <p:cNvPr id="8" name="CasellaDiTesto 7"/>
          <p:cNvSpPr txBox="1"/>
          <p:nvPr/>
        </p:nvSpPr>
        <p:spPr>
          <a:xfrm>
            <a:off x="3677034" y="3909194"/>
            <a:ext cx="1975086" cy="923330"/>
          </a:xfrm>
          <a:prstGeom prst="rect">
            <a:avLst/>
          </a:prstGeom>
          <a:noFill/>
          <a:ln>
            <a:solidFill>
              <a:schemeClr val="tx1"/>
            </a:solidFill>
          </a:ln>
        </p:spPr>
        <p:txBody>
          <a:bodyPr wrap="square" rtlCol="0">
            <a:spAutoFit/>
          </a:bodyPr>
          <a:lstStyle/>
          <a:p>
            <a:pPr algn="ctr"/>
            <a:r>
              <a:rPr lang="it-IT" dirty="0" smtClean="0"/>
              <a:t>Europe :</a:t>
            </a:r>
          </a:p>
          <a:p>
            <a:pPr algn="ctr"/>
            <a:r>
              <a:rPr lang="it-IT" dirty="0" err="1" smtClean="0"/>
              <a:t>Belgium</a:t>
            </a:r>
            <a:r>
              <a:rPr lang="it-IT" dirty="0" smtClean="0"/>
              <a:t> – </a:t>
            </a:r>
            <a:r>
              <a:rPr lang="it-IT" dirty="0" err="1" smtClean="0"/>
              <a:t>Decroly</a:t>
            </a:r>
            <a:endParaRPr lang="it-IT" dirty="0" smtClean="0"/>
          </a:p>
          <a:p>
            <a:pPr algn="ctr"/>
            <a:r>
              <a:rPr lang="it-IT" dirty="0" err="1" smtClean="0"/>
              <a:t>Italy</a:t>
            </a:r>
            <a:r>
              <a:rPr lang="it-IT" dirty="0" smtClean="0"/>
              <a:t> –</a:t>
            </a:r>
            <a:r>
              <a:rPr lang="it-IT" dirty="0" err="1" smtClean="0"/>
              <a:t>Pizzigoni</a:t>
            </a:r>
            <a:r>
              <a:rPr lang="it-IT" dirty="0" smtClean="0"/>
              <a:t> </a:t>
            </a:r>
            <a:endParaRPr lang="it-IT" dirty="0"/>
          </a:p>
        </p:txBody>
      </p:sp>
      <p:sp>
        <p:nvSpPr>
          <p:cNvPr id="9" name="CasellaDiTesto 8"/>
          <p:cNvSpPr txBox="1"/>
          <p:nvPr/>
        </p:nvSpPr>
        <p:spPr>
          <a:xfrm>
            <a:off x="4951249" y="2564903"/>
            <a:ext cx="3168352" cy="923330"/>
          </a:xfrm>
          <a:prstGeom prst="rect">
            <a:avLst/>
          </a:prstGeom>
          <a:noFill/>
          <a:ln>
            <a:solidFill>
              <a:schemeClr val="tx1"/>
            </a:solidFill>
          </a:ln>
        </p:spPr>
        <p:txBody>
          <a:bodyPr wrap="square" rtlCol="0">
            <a:spAutoFit/>
          </a:bodyPr>
          <a:lstStyle/>
          <a:p>
            <a:r>
              <a:rPr lang="it-IT" dirty="0" smtClean="0"/>
              <a:t>How the </a:t>
            </a:r>
            <a:r>
              <a:rPr lang="it-IT" dirty="0" err="1" smtClean="0"/>
              <a:t>two</a:t>
            </a:r>
            <a:r>
              <a:rPr lang="it-IT" dirty="0" smtClean="0"/>
              <a:t> </a:t>
            </a:r>
            <a:r>
              <a:rPr lang="it-IT" dirty="0" err="1" smtClean="0"/>
              <a:t>cultures</a:t>
            </a:r>
            <a:r>
              <a:rPr lang="it-IT" dirty="0" smtClean="0"/>
              <a:t>, </a:t>
            </a:r>
            <a:r>
              <a:rPr lang="it-IT" dirty="0" err="1" smtClean="0"/>
              <a:t>rural</a:t>
            </a:r>
            <a:r>
              <a:rPr lang="it-IT" dirty="0" smtClean="0"/>
              <a:t> and </a:t>
            </a:r>
            <a:r>
              <a:rPr lang="it-IT" dirty="0" err="1" smtClean="0"/>
              <a:t>urban</a:t>
            </a:r>
            <a:r>
              <a:rPr lang="it-IT" dirty="0" smtClean="0"/>
              <a:t>, </a:t>
            </a:r>
            <a:r>
              <a:rPr lang="it-IT" dirty="0" err="1" smtClean="0"/>
              <a:t>form</a:t>
            </a:r>
            <a:r>
              <a:rPr lang="it-IT" dirty="0" smtClean="0"/>
              <a:t> a new </a:t>
            </a:r>
            <a:r>
              <a:rPr lang="it-IT" dirty="0" err="1" smtClean="0"/>
              <a:t>concept</a:t>
            </a:r>
            <a:r>
              <a:rPr lang="it-IT" dirty="0" smtClean="0"/>
              <a:t> of education?</a:t>
            </a:r>
            <a:endParaRPr lang="it-IT" dirty="0"/>
          </a:p>
        </p:txBody>
      </p:sp>
    </p:spTree>
    <p:extLst>
      <p:ext uri="{BB962C8B-B14F-4D97-AF65-F5344CB8AC3E}">
        <p14:creationId xmlns:p14="http://schemas.microsoft.com/office/powerpoint/2010/main" val="51211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700809"/>
            <a:ext cx="7772400" cy="504055"/>
          </a:xfrm>
        </p:spPr>
        <p:txBody>
          <a:bodyPr>
            <a:normAutofit fontScale="90000"/>
          </a:bodyPr>
          <a:lstStyle/>
          <a:p>
            <a:r>
              <a:rPr lang="it-IT" b="1" dirty="0" smtClean="0"/>
              <a:t/>
            </a:r>
            <a:br>
              <a:rPr lang="it-IT" b="1" dirty="0" smtClean="0"/>
            </a:br>
            <a:r>
              <a:rPr lang="it-IT" b="1" dirty="0" err="1" smtClean="0"/>
              <a:t>Conceptualize</a:t>
            </a:r>
            <a:r>
              <a:rPr lang="it-IT" b="1" dirty="0" smtClean="0"/>
              <a:t> </a:t>
            </a:r>
            <a:r>
              <a:rPr lang="it-IT" b="1" dirty="0" err="1"/>
              <a:t>evidence</a:t>
            </a:r>
            <a:r>
              <a:rPr lang="it-IT" b="1" dirty="0"/>
              <a:t/>
            </a:r>
            <a:br>
              <a:rPr lang="it-IT" b="1" dirty="0"/>
            </a:br>
            <a:endParaRPr lang="it-IT" dirty="0"/>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
        <p:nvSpPr>
          <p:cNvPr id="6" name="CasellaDiTesto 5"/>
          <p:cNvSpPr txBox="1"/>
          <p:nvPr/>
        </p:nvSpPr>
        <p:spPr>
          <a:xfrm>
            <a:off x="5076056" y="2734623"/>
            <a:ext cx="3348372" cy="923330"/>
          </a:xfrm>
          <a:prstGeom prst="rect">
            <a:avLst/>
          </a:prstGeom>
          <a:noFill/>
          <a:ln>
            <a:solidFill>
              <a:schemeClr val="tx2">
                <a:lumMod val="60000"/>
                <a:lumOff val="40000"/>
              </a:schemeClr>
            </a:solidFill>
          </a:ln>
        </p:spPr>
        <p:txBody>
          <a:bodyPr wrap="square" rtlCol="0">
            <a:spAutoFit/>
          </a:bodyPr>
          <a:lstStyle/>
          <a:p>
            <a:r>
              <a:rPr lang="it-IT" dirty="0" err="1" smtClean="0"/>
              <a:t>When</a:t>
            </a:r>
            <a:r>
              <a:rPr lang="it-IT" dirty="0" smtClean="0"/>
              <a:t> outdoor education </a:t>
            </a:r>
            <a:r>
              <a:rPr lang="it-IT" dirty="0" err="1" smtClean="0"/>
              <a:t>becomes</a:t>
            </a:r>
            <a:r>
              <a:rPr lang="it-IT" dirty="0" smtClean="0"/>
              <a:t> part of innovative education?</a:t>
            </a:r>
            <a:endParaRPr lang="it-IT" dirty="0"/>
          </a:p>
        </p:txBody>
      </p:sp>
      <p:sp>
        <p:nvSpPr>
          <p:cNvPr id="8" name="CasellaDiTesto 7"/>
          <p:cNvSpPr txBox="1"/>
          <p:nvPr/>
        </p:nvSpPr>
        <p:spPr>
          <a:xfrm>
            <a:off x="2987824" y="3909194"/>
            <a:ext cx="2664296" cy="1477328"/>
          </a:xfrm>
          <a:prstGeom prst="rect">
            <a:avLst/>
          </a:prstGeom>
          <a:noFill/>
          <a:ln>
            <a:solidFill>
              <a:schemeClr val="tx1"/>
            </a:solidFill>
          </a:ln>
        </p:spPr>
        <p:txBody>
          <a:bodyPr wrap="square" rtlCol="0">
            <a:spAutoFit/>
          </a:bodyPr>
          <a:lstStyle/>
          <a:p>
            <a:pPr algn="ctr"/>
            <a:r>
              <a:rPr lang="it-IT" dirty="0" smtClean="0"/>
              <a:t>Europe  and USA :</a:t>
            </a:r>
          </a:p>
          <a:p>
            <a:pPr algn="ctr"/>
            <a:r>
              <a:rPr lang="it-IT" dirty="0" err="1" smtClean="0"/>
              <a:t>Pestalozzi</a:t>
            </a:r>
            <a:endParaRPr lang="it-IT" dirty="0" smtClean="0"/>
          </a:p>
          <a:p>
            <a:pPr algn="ctr"/>
            <a:r>
              <a:rPr lang="it-IT" dirty="0" smtClean="0"/>
              <a:t>Rousseau</a:t>
            </a:r>
          </a:p>
          <a:p>
            <a:pPr algn="ctr"/>
            <a:r>
              <a:rPr lang="it-IT" dirty="0" err="1" smtClean="0"/>
              <a:t>Froebel</a:t>
            </a:r>
            <a:endParaRPr lang="it-IT" dirty="0" smtClean="0"/>
          </a:p>
          <a:p>
            <a:pPr algn="ctr"/>
            <a:r>
              <a:rPr lang="it-IT" dirty="0" err="1" smtClean="0"/>
              <a:t>Dewey</a:t>
            </a:r>
            <a:endParaRPr lang="it-IT" dirty="0" smtClean="0"/>
          </a:p>
        </p:txBody>
      </p:sp>
      <p:sp>
        <p:nvSpPr>
          <p:cNvPr id="10" name="CasellaDiTesto 9"/>
          <p:cNvSpPr txBox="1"/>
          <p:nvPr/>
        </p:nvSpPr>
        <p:spPr>
          <a:xfrm>
            <a:off x="755576" y="2744228"/>
            <a:ext cx="3852428" cy="923330"/>
          </a:xfrm>
          <a:prstGeom prst="rect">
            <a:avLst/>
          </a:prstGeom>
          <a:noFill/>
          <a:ln>
            <a:solidFill>
              <a:schemeClr val="tx1"/>
            </a:solidFill>
          </a:ln>
        </p:spPr>
        <p:txBody>
          <a:bodyPr wrap="square" rtlCol="0">
            <a:spAutoFit/>
          </a:bodyPr>
          <a:lstStyle/>
          <a:p>
            <a:r>
              <a:rPr lang="it-IT" dirty="0" err="1" smtClean="0"/>
              <a:t>What</a:t>
            </a:r>
            <a:r>
              <a:rPr lang="it-IT" dirty="0" smtClean="0"/>
              <a:t> </a:t>
            </a:r>
            <a:r>
              <a:rPr lang="it-IT" dirty="0" err="1" smtClean="0"/>
              <a:t>is</a:t>
            </a:r>
            <a:r>
              <a:rPr lang="it-IT" dirty="0" smtClean="0"/>
              <a:t> the </a:t>
            </a:r>
            <a:r>
              <a:rPr lang="it-IT" dirty="0" err="1" smtClean="0"/>
              <a:t>relevance</a:t>
            </a:r>
            <a:r>
              <a:rPr lang="it-IT" dirty="0" smtClean="0"/>
              <a:t> of Nature </a:t>
            </a:r>
            <a:r>
              <a:rPr lang="it-IT" dirty="0" err="1" smtClean="0"/>
              <a:t>as</a:t>
            </a:r>
            <a:r>
              <a:rPr lang="it-IT" dirty="0" smtClean="0"/>
              <a:t> living </a:t>
            </a:r>
            <a:r>
              <a:rPr lang="it-IT" dirty="0" err="1" smtClean="0"/>
              <a:t>experience</a:t>
            </a:r>
            <a:r>
              <a:rPr lang="it-IT" dirty="0"/>
              <a:t> </a:t>
            </a:r>
            <a:r>
              <a:rPr lang="it-IT" dirty="0" smtClean="0"/>
              <a:t>for the </a:t>
            </a:r>
            <a:r>
              <a:rPr lang="it-IT" dirty="0" err="1" smtClean="0"/>
              <a:t>development</a:t>
            </a:r>
            <a:r>
              <a:rPr lang="it-IT" dirty="0" smtClean="0"/>
              <a:t> of the </a:t>
            </a:r>
            <a:r>
              <a:rPr lang="it-IT" dirty="0" err="1" smtClean="0"/>
              <a:t>child</a:t>
            </a:r>
            <a:r>
              <a:rPr lang="it-IT" dirty="0" smtClean="0"/>
              <a:t>?</a:t>
            </a:r>
            <a:endParaRPr lang="it-IT" dirty="0"/>
          </a:p>
        </p:txBody>
      </p:sp>
    </p:spTree>
    <p:extLst>
      <p:ext uri="{BB962C8B-B14F-4D97-AF65-F5344CB8AC3E}">
        <p14:creationId xmlns:p14="http://schemas.microsoft.com/office/powerpoint/2010/main" val="2321320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graphicFrame>
        <p:nvGraphicFramePr>
          <p:cNvPr id="5" name="Diagramma 4"/>
          <p:cNvGraphicFramePr/>
          <p:nvPr>
            <p:extLst>
              <p:ext uri="{D42A27DB-BD31-4B8C-83A1-F6EECF244321}">
                <p14:modId xmlns:p14="http://schemas.microsoft.com/office/powerpoint/2010/main" val="3379398652"/>
              </p:ext>
            </p:extLst>
          </p:nvPr>
        </p:nvGraphicFramePr>
        <p:xfrm>
          <a:off x="1763688" y="22768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sellaDiTesto 5"/>
          <p:cNvSpPr txBox="1"/>
          <p:nvPr/>
        </p:nvSpPr>
        <p:spPr>
          <a:xfrm>
            <a:off x="3131840" y="1700407"/>
            <a:ext cx="4176464" cy="369332"/>
          </a:xfrm>
          <a:prstGeom prst="rect">
            <a:avLst/>
          </a:prstGeom>
          <a:solidFill>
            <a:srgbClr val="FFFF00"/>
          </a:solidFill>
          <a:ln>
            <a:solidFill>
              <a:schemeClr val="tx1"/>
            </a:solidFill>
          </a:ln>
        </p:spPr>
        <p:txBody>
          <a:bodyPr wrap="square" rtlCol="0">
            <a:spAutoFit/>
          </a:bodyPr>
          <a:lstStyle/>
          <a:p>
            <a:r>
              <a:rPr lang="it-IT" dirty="0" smtClean="0"/>
              <a:t>The </a:t>
            </a:r>
            <a:r>
              <a:rPr lang="it-IT" dirty="0" err="1" smtClean="0"/>
              <a:t>process</a:t>
            </a:r>
            <a:r>
              <a:rPr lang="it-IT" dirty="0" smtClean="0"/>
              <a:t> of building </a:t>
            </a:r>
            <a:r>
              <a:rPr lang="it-IT" dirty="0" err="1" smtClean="0"/>
              <a:t>knowledge</a:t>
            </a:r>
            <a:r>
              <a:rPr lang="it-IT" dirty="0" smtClean="0"/>
              <a:t>  </a:t>
            </a:r>
            <a:endParaRPr lang="it-IT" dirty="0"/>
          </a:p>
        </p:txBody>
      </p:sp>
    </p:spTree>
    <p:extLst>
      <p:ext uri="{BB962C8B-B14F-4D97-AF65-F5344CB8AC3E}">
        <p14:creationId xmlns:p14="http://schemas.microsoft.com/office/powerpoint/2010/main" val="263681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3501008"/>
            <a:ext cx="7772400" cy="1470025"/>
          </a:xfrm>
        </p:spPr>
        <p:txBody>
          <a:bodyPr>
            <a:normAutofit fontScale="90000"/>
          </a:bodyPr>
          <a:lstStyle/>
          <a:p>
            <a:r>
              <a:rPr lang="it-IT" dirty="0" err="1" smtClean="0"/>
              <a:t>Metacognition</a:t>
            </a:r>
            <a:r>
              <a:rPr lang="it-IT" dirty="0" smtClean="0"/>
              <a:t> </a:t>
            </a:r>
            <a:r>
              <a:rPr lang="en-US" dirty="0" smtClean="0"/>
              <a:t>is </a:t>
            </a:r>
            <a:r>
              <a:rPr lang="en-US" dirty="0"/>
              <a:t>often simply defined as "thinking about </a:t>
            </a:r>
            <a:r>
              <a:rPr lang="en-US" dirty="0" smtClean="0"/>
              <a:t>thinking" </a:t>
            </a:r>
            <a:endParaRPr lang="it-IT" dirty="0"/>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
        <p:nvSpPr>
          <p:cNvPr id="6" name="Rettangolo 5"/>
          <p:cNvSpPr/>
          <p:nvPr/>
        </p:nvSpPr>
        <p:spPr>
          <a:xfrm>
            <a:off x="3275856" y="2276872"/>
            <a:ext cx="2921826" cy="646331"/>
          </a:xfrm>
          <a:prstGeom prst="rect">
            <a:avLst/>
          </a:prstGeom>
          <a:solidFill>
            <a:srgbClr val="FFFF00"/>
          </a:solidFill>
        </p:spPr>
        <p:txBody>
          <a:bodyPr wrap="none">
            <a:spAutoFit/>
          </a:bodyPr>
          <a:lstStyle/>
          <a:p>
            <a:r>
              <a:rPr lang="it-IT" sz="3600" dirty="0" err="1"/>
              <a:t>Metacognition</a:t>
            </a:r>
            <a:endParaRPr lang="it-IT" sz="3600" dirty="0"/>
          </a:p>
        </p:txBody>
      </p:sp>
    </p:spTree>
    <p:extLst>
      <p:ext uri="{BB962C8B-B14F-4D97-AF65-F5344CB8AC3E}">
        <p14:creationId xmlns:p14="http://schemas.microsoft.com/office/powerpoint/2010/main" val="996249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21804" y="1700808"/>
            <a:ext cx="7772400" cy="4680520"/>
          </a:xfrm>
        </p:spPr>
        <p:txBody>
          <a:bodyPr>
            <a:normAutofit fontScale="90000"/>
          </a:bodyPr>
          <a:lstStyle/>
          <a:p>
            <a:r>
              <a:rPr lang="it-IT" sz="3200" dirty="0" smtClean="0">
                <a:latin typeface="Times New Roman" panose="02020603050405020304" pitchFamily="18" charset="0"/>
                <a:cs typeface="Times New Roman" panose="02020603050405020304" pitchFamily="18" charset="0"/>
              </a:rPr>
              <a:t/>
            </a:r>
            <a:br>
              <a:rPr lang="it-IT" sz="3200" dirty="0" smtClean="0">
                <a:latin typeface="Times New Roman" panose="02020603050405020304" pitchFamily="18" charset="0"/>
                <a:cs typeface="Times New Roman" panose="02020603050405020304" pitchFamily="18" charset="0"/>
              </a:rPr>
            </a:br>
            <a:r>
              <a:rPr lang="it-IT" sz="3200" dirty="0" smtClean="0">
                <a:latin typeface="Times New Roman" panose="02020603050405020304" pitchFamily="18" charset="0"/>
                <a:cs typeface="Times New Roman" panose="02020603050405020304" pitchFamily="18" charset="0"/>
              </a:rPr>
              <a:t/>
            </a:r>
            <a:br>
              <a:rPr lang="it-IT" sz="3200" dirty="0" smtClean="0">
                <a:latin typeface="Times New Roman" panose="02020603050405020304" pitchFamily="18" charset="0"/>
                <a:cs typeface="Times New Roman" panose="02020603050405020304" pitchFamily="18" charset="0"/>
              </a:rPr>
            </a:br>
            <a:r>
              <a:rPr lang="it-IT" sz="3200" dirty="0" smtClean="0">
                <a:latin typeface="Times New Roman" panose="02020603050405020304" pitchFamily="18" charset="0"/>
                <a:cs typeface="Times New Roman" panose="02020603050405020304" pitchFamily="18" charset="0"/>
              </a:rPr>
              <a:t>Active </a:t>
            </a:r>
            <a:r>
              <a:rPr lang="it-IT" sz="3200" dirty="0" err="1" smtClean="0">
                <a:latin typeface="Times New Roman" panose="02020603050405020304" pitchFamily="18" charset="0"/>
                <a:cs typeface="Times New Roman" panose="02020603050405020304" pitchFamily="18" charset="0"/>
              </a:rPr>
              <a:t>participation</a:t>
            </a:r>
            <a:r>
              <a:rPr lang="it-IT" sz="3200" dirty="0" smtClean="0">
                <a:latin typeface="Times New Roman" panose="02020603050405020304" pitchFamily="18" charset="0"/>
                <a:cs typeface="Times New Roman" panose="02020603050405020304" pitchFamily="18" charset="0"/>
              </a:rPr>
              <a:t> in outdoor </a:t>
            </a:r>
            <a:r>
              <a:rPr lang="it-IT" sz="3200" dirty="0" err="1" smtClean="0">
                <a:latin typeface="Times New Roman" panose="02020603050405020304" pitchFamily="18" charset="0"/>
                <a:cs typeface="Times New Roman" panose="02020603050405020304" pitchFamily="18" charset="0"/>
              </a:rPr>
              <a:t>learning</a:t>
            </a:r>
            <a:r>
              <a:rPr lang="it-IT" sz="3200" dirty="0" smtClean="0">
                <a:latin typeface="Times New Roman" panose="02020603050405020304" pitchFamily="18" charset="0"/>
                <a:cs typeface="Times New Roman" panose="02020603050405020304" pitchFamily="18" charset="0"/>
              </a:rPr>
              <a:t> </a:t>
            </a:r>
            <a:r>
              <a:rPr lang="it-IT" sz="3200" dirty="0" err="1" smtClean="0">
                <a:latin typeface="Times New Roman" panose="02020603050405020304" pitchFamily="18" charset="0"/>
                <a:cs typeface="Times New Roman" panose="02020603050405020304" pitchFamily="18" charset="0"/>
              </a:rPr>
              <a:t>promote</a:t>
            </a:r>
            <a:r>
              <a:rPr lang="it-IT" sz="3200" dirty="0" smtClean="0">
                <a:latin typeface="Times New Roman" panose="02020603050405020304" pitchFamily="18" charset="0"/>
                <a:cs typeface="Times New Roman" panose="02020603050405020304" pitchFamily="18" charset="0"/>
              </a:rPr>
              <a:t> the </a:t>
            </a:r>
            <a:r>
              <a:rPr lang="it-IT" sz="3200" dirty="0" err="1" smtClean="0">
                <a:latin typeface="Times New Roman" panose="02020603050405020304" pitchFamily="18" charset="0"/>
                <a:cs typeface="Times New Roman" panose="02020603050405020304" pitchFamily="18" charset="0"/>
              </a:rPr>
              <a:t>inquiry</a:t>
            </a:r>
            <a:r>
              <a:rPr lang="it-IT" sz="3200" dirty="0" smtClean="0">
                <a:latin typeface="Times New Roman" panose="02020603050405020304" pitchFamily="18" charset="0"/>
                <a:cs typeface="Times New Roman" panose="02020603050405020304" pitchFamily="18" charset="0"/>
              </a:rPr>
              <a:t> </a:t>
            </a:r>
            <a:r>
              <a:rPr lang="it-IT" sz="3200" dirty="0" err="1" smtClean="0">
                <a:latin typeface="Times New Roman" panose="02020603050405020304" pitchFamily="18" charset="0"/>
                <a:cs typeface="Times New Roman" panose="02020603050405020304" pitchFamily="18" charset="0"/>
              </a:rPr>
              <a:t>about</a:t>
            </a:r>
            <a:r>
              <a:rPr lang="it-IT" sz="3200" dirty="0" smtClean="0">
                <a:latin typeface="Times New Roman" panose="02020603050405020304" pitchFamily="18" charset="0"/>
                <a:cs typeface="Times New Roman" panose="02020603050405020304" pitchFamily="18" charset="0"/>
              </a:rPr>
              <a:t> the </a:t>
            </a:r>
            <a:r>
              <a:rPr lang="it-IT" sz="3200" dirty="0" err="1" smtClean="0">
                <a:latin typeface="Times New Roman" panose="02020603050405020304" pitchFamily="18" charset="0"/>
                <a:cs typeface="Times New Roman" panose="02020603050405020304" pitchFamily="18" charset="0"/>
              </a:rPr>
              <a:t>origin</a:t>
            </a:r>
            <a:r>
              <a:rPr lang="it-IT" sz="3200" dirty="0" smtClean="0">
                <a:latin typeface="Times New Roman" panose="02020603050405020304" pitchFamily="18" charset="0"/>
                <a:cs typeface="Times New Roman" panose="02020603050405020304" pitchFamily="18" charset="0"/>
              </a:rPr>
              <a:t> of new school </a:t>
            </a:r>
            <a:r>
              <a:rPr lang="it-IT" sz="3200" dirty="0" err="1" smtClean="0">
                <a:latin typeface="Times New Roman" panose="02020603050405020304" pitchFamily="18" charset="0"/>
                <a:cs typeface="Times New Roman" panose="02020603050405020304" pitchFamily="18" charset="0"/>
              </a:rPr>
              <a:t>experience</a:t>
            </a:r>
            <a:r>
              <a:rPr lang="it-IT" sz="3200" dirty="0" smtClean="0">
                <a:latin typeface="Times New Roman" panose="02020603050405020304" pitchFamily="18" charset="0"/>
                <a:cs typeface="Times New Roman" panose="02020603050405020304" pitchFamily="18" charset="0"/>
              </a:rPr>
              <a:t> and </a:t>
            </a:r>
            <a:r>
              <a:rPr lang="it-IT" sz="3200" dirty="0" err="1" smtClean="0">
                <a:latin typeface="Times New Roman" panose="02020603050405020304" pitchFamily="18" charset="0"/>
                <a:cs typeface="Times New Roman" panose="02020603050405020304" pitchFamily="18" charset="0"/>
              </a:rPr>
              <a:t>allows</a:t>
            </a:r>
            <a:r>
              <a:rPr lang="it-IT" sz="3200" dirty="0" smtClean="0">
                <a:latin typeface="Times New Roman" panose="02020603050405020304" pitchFamily="18" charset="0"/>
                <a:cs typeface="Times New Roman" panose="02020603050405020304" pitchFamily="18" charset="0"/>
              </a:rPr>
              <a:t> to </a:t>
            </a:r>
            <a:r>
              <a:rPr lang="it-IT" sz="3200" dirty="0" err="1" smtClean="0">
                <a:latin typeface="Times New Roman" panose="02020603050405020304" pitchFamily="18" charset="0"/>
                <a:cs typeface="Times New Roman" panose="02020603050405020304" pitchFamily="18" charset="0"/>
              </a:rPr>
              <a:t>descover</a:t>
            </a:r>
            <a:r>
              <a:rPr lang="it-IT" sz="3200" dirty="0" smtClean="0">
                <a:latin typeface="Times New Roman" panose="02020603050405020304" pitchFamily="18" charset="0"/>
                <a:cs typeface="Times New Roman" panose="02020603050405020304" pitchFamily="18" charset="0"/>
              </a:rPr>
              <a:t> the </a:t>
            </a:r>
            <a:r>
              <a:rPr lang="it-IT" sz="3200" dirty="0" err="1" smtClean="0">
                <a:latin typeface="Times New Roman" panose="02020603050405020304" pitchFamily="18" charset="0"/>
                <a:cs typeface="Times New Roman" panose="02020603050405020304" pitchFamily="18" charset="0"/>
              </a:rPr>
              <a:t>red</a:t>
            </a:r>
            <a:r>
              <a:rPr lang="it-IT" sz="3200" dirty="0" smtClean="0">
                <a:latin typeface="Times New Roman" panose="02020603050405020304" pitchFamily="18" charset="0"/>
                <a:cs typeface="Times New Roman" panose="02020603050405020304" pitchFamily="18" charset="0"/>
              </a:rPr>
              <a:t> line </a:t>
            </a:r>
            <a:r>
              <a:rPr lang="it-IT" sz="3200" dirty="0" err="1" smtClean="0">
                <a:latin typeface="Times New Roman" panose="02020603050405020304" pitchFamily="18" charset="0"/>
                <a:cs typeface="Times New Roman" panose="02020603050405020304" pitchFamily="18" charset="0"/>
              </a:rPr>
              <a:t>which</a:t>
            </a:r>
            <a:r>
              <a:rPr lang="it-IT" sz="3200" dirty="0" smtClean="0">
                <a:latin typeface="Times New Roman" panose="02020603050405020304" pitchFamily="18" charset="0"/>
                <a:cs typeface="Times New Roman" panose="02020603050405020304" pitchFamily="18" charset="0"/>
              </a:rPr>
              <a:t> </a:t>
            </a:r>
            <a:r>
              <a:rPr lang="it-IT" sz="3200" dirty="0" err="1" smtClean="0">
                <a:latin typeface="Times New Roman" panose="02020603050405020304" pitchFamily="18" charset="0"/>
                <a:cs typeface="Times New Roman" panose="02020603050405020304" pitchFamily="18" charset="0"/>
              </a:rPr>
              <a:t>unifies</a:t>
            </a:r>
            <a:r>
              <a:rPr lang="it-IT" sz="3200" dirty="0" smtClean="0">
                <a:latin typeface="Times New Roman" panose="02020603050405020304" pitchFamily="18" charset="0"/>
                <a:cs typeface="Times New Roman" panose="02020603050405020304" pitchFamily="18" charset="0"/>
              </a:rPr>
              <a:t> the primitive </a:t>
            </a:r>
            <a:r>
              <a:rPr lang="it-IT" sz="3200" dirty="0" err="1" smtClean="0">
                <a:latin typeface="Times New Roman" panose="02020603050405020304" pitchFamily="18" charset="0"/>
                <a:cs typeface="Times New Roman" panose="02020603050405020304" pitchFamily="18" charset="0"/>
              </a:rPr>
              <a:t>impulse</a:t>
            </a:r>
            <a:r>
              <a:rPr lang="it-IT" sz="3200" dirty="0" smtClean="0">
                <a:latin typeface="Times New Roman" panose="02020603050405020304" pitchFamily="18" charset="0"/>
                <a:cs typeface="Times New Roman" panose="02020603050405020304" pitchFamily="18" charset="0"/>
              </a:rPr>
              <a:t> to educate </a:t>
            </a:r>
            <a:r>
              <a:rPr lang="it-IT" sz="3200" dirty="0" err="1" smtClean="0">
                <a:latin typeface="Times New Roman" panose="02020603050405020304" pitchFamily="18" charset="0"/>
                <a:cs typeface="Times New Roman" panose="02020603050405020304" pitchFamily="18" charset="0"/>
              </a:rPr>
              <a:t>children</a:t>
            </a:r>
            <a:r>
              <a:rPr lang="it-IT" sz="3200" dirty="0" smtClean="0">
                <a:latin typeface="Times New Roman" panose="02020603050405020304" pitchFamily="18" charset="0"/>
                <a:cs typeface="Times New Roman" panose="02020603050405020304" pitchFamily="18" charset="0"/>
              </a:rPr>
              <a:t> from </a:t>
            </a:r>
            <a:r>
              <a:rPr lang="it-IT" sz="3200" dirty="0" err="1" smtClean="0">
                <a:latin typeface="Times New Roman" panose="02020603050405020304" pitchFamily="18" charset="0"/>
                <a:cs typeface="Times New Roman" panose="02020603050405020304" pitchFamily="18" charset="0"/>
              </a:rPr>
              <a:t>different</a:t>
            </a:r>
            <a:r>
              <a:rPr lang="it-IT" sz="3200" dirty="0" smtClean="0">
                <a:latin typeface="Times New Roman" panose="02020603050405020304" pitchFamily="18" charset="0"/>
                <a:cs typeface="Times New Roman" panose="02020603050405020304" pitchFamily="18" charset="0"/>
              </a:rPr>
              <a:t> background. The scenario of Nature  </a:t>
            </a:r>
            <a:r>
              <a:rPr lang="it-IT" sz="3200" dirty="0" err="1" smtClean="0">
                <a:latin typeface="Times New Roman" panose="02020603050405020304" pitchFamily="18" charset="0"/>
                <a:cs typeface="Times New Roman" panose="02020603050405020304" pitchFamily="18" charset="0"/>
              </a:rPr>
              <a:t>changes</a:t>
            </a:r>
            <a:r>
              <a:rPr lang="it-IT" sz="3200" dirty="0" smtClean="0">
                <a:latin typeface="Times New Roman" panose="02020603050405020304" pitchFamily="18" charset="0"/>
                <a:cs typeface="Times New Roman" panose="02020603050405020304" pitchFamily="18" charset="0"/>
              </a:rPr>
              <a:t>. From </a:t>
            </a:r>
            <a:r>
              <a:rPr lang="it-IT" sz="3200" dirty="0" err="1" smtClean="0">
                <a:latin typeface="Times New Roman" panose="02020603050405020304" pitchFamily="18" charset="0"/>
                <a:cs typeface="Times New Roman" panose="02020603050405020304" pitchFamily="18" charset="0"/>
              </a:rPr>
              <a:t>pedagogical</a:t>
            </a:r>
            <a:r>
              <a:rPr lang="it-IT" sz="3200" dirty="0" smtClean="0">
                <a:latin typeface="Times New Roman" panose="02020603050405020304" pitchFamily="18" charset="0"/>
                <a:cs typeface="Times New Roman" panose="02020603050405020304" pitchFamily="18" charset="0"/>
              </a:rPr>
              <a:t> </a:t>
            </a:r>
            <a:r>
              <a:rPr lang="it-IT" sz="3200" dirty="0" err="1" smtClean="0">
                <a:latin typeface="Times New Roman" panose="02020603050405020304" pitchFamily="18" charset="0"/>
                <a:cs typeface="Times New Roman" panose="02020603050405020304" pitchFamily="18" charset="0"/>
              </a:rPr>
              <a:t>perspective</a:t>
            </a:r>
            <a:r>
              <a:rPr lang="it-IT" sz="3200" dirty="0" smtClean="0">
                <a:latin typeface="Times New Roman" panose="02020603050405020304" pitchFamily="18" charset="0"/>
                <a:cs typeface="Times New Roman" panose="02020603050405020304" pitchFamily="18" charset="0"/>
              </a:rPr>
              <a:t> </a:t>
            </a:r>
            <a:r>
              <a:rPr lang="it-IT" sz="3200" dirty="0" err="1" smtClean="0">
                <a:latin typeface="Times New Roman" panose="02020603050405020304" pitchFamily="18" charset="0"/>
                <a:cs typeface="Times New Roman" panose="02020603050405020304" pitchFamily="18" charset="0"/>
              </a:rPr>
              <a:t>we</a:t>
            </a:r>
            <a:r>
              <a:rPr lang="it-IT" sz="3200" dirty="0" smtClean="0">
                <a:latin typeface="Times New Roman" panose="02020603050405020304" pitchFamily="18" charset="0"/>
                <a:cs typeface="Times New Roman" panose="02020603050405020304" pitchFamily="18" charset="0"/>
              </a:rPr>
              <a:t> </a:t>
            </a:r>
            <a:r>
              <a:rPr lang="it-IT" sz="3200" dirty="0" err="1" smtClean="0">
                <a:latin typeface="Times New Roman" panose="02020603050405020304" pitchFamily="18" charset="0"/>
                <a:cs typeface="Times New Roman" panose="02020603050405020304" pitchFamily="18" charset="0"/>
              </a:rPr>
              <a:t>find</a:t>
            </a:r>
            <a:r>
              <a:rPr lang="it-IT" sz="3200" dirty="0" smtClean="0">
                <a:latin typeface="Times New Roman" panose="02020603050405020304" pitchFamily="18" charset="0"/>
                <a:cs typeface="Times New Roman" panose="02020603050405020304" pitchFamily="18" charset="0"/>
              </a:rPr>
              <a:t> the imperative of </a:t>
            </a:r>
            <a:r>
              <a:rPr lang="it-IT" sz="3200" dirty="0" err="1" smtClean="0">
                <a:latin typeface="Times New Roman" panose="02020603050405020304" pitchFamily="18" charset="0"/>
                <a:cs typeface="Times New Roman" panose="02020603050405020304" pitchFamily="18" charset="0"/>
              </a:rPr>
              <a:t>learning</a:t>
            </a:r>
            <a:r>
              <a:rPr lang="it-IT" sz="3200" dirty="0" smtClean="0">
                <a:latin typeface="Times New Roman" panose="02020603050405020304" pitchFamily="18" charset="0"/>
                <a:cs typeface="Times New Roman" panose="02020603050405020304" pitchFamily="18" charset="0"/>
              </a:rPr>
              <a:t> in Nature </a:t>
            </a:r>
            <a:r>
              <a:rPr lang="it-IT" sz="3200" dirty="0" err="1" smtClean="0">
                <a:latin typeface="Times New Roman" panose="02020603050405020304" pitchFamily="18" charset="0"/>
                <a:cs typeface="Times New Roman" panose="02020603050405020304" pitchFamily="18" charset="0"/>
              </a:rPr>
              <a:t>as</a:t>
            </a:r>
            <a:r>
              <a:rPr lang="it-IT" sz="3200" dirty="0" smtClean="0">
                <a:latin typeface="Times New Roman" panose="02020603050405020304" pitchFamily="18" charset="0"/>
                <a:cs typeface="Times New Roman" panose="02020603050405020304" pitchFamily="18" charset="0"/>
              </a:rPr>
              <a:t> </a:t>
            </a:r>
            <a:r>
              <a:rPr lang="it-IT" sz="3200" dirty="0" err="1" smtClean="0">
                <a:latin typeface="Times New Roman" panose="02020603050405020304" pitchFamily="18" charset="0"/>
                <a:cs typeface="Times New Roman" panose="02020603050405020304" pitchFamily="18" charset="0"/>
              </a:rPr>
              <a:t>permanent</a:t>
            </a:r>
            <a:r>
              <a:rPr lang="it-IT" sz="3200" dirty="0" smtClean="0">
                <a:latin typeface="Times New Roman" panose="02020603050405020304" pitchFamily="18" charset="0"/>
                <a:cs typeface="Times New Roman" panose="02020603050405020304" pitchFamily="18" charset="0"/>
              </a:rPr>
              <a:t> </a:t>
            </a:r>
            <a:r>
              <a:rPr lang="it-IT" sz="3200" dirty="0" err="1" smtClean="0">
                <a:latin typeface="Times New Roman" panose="02020603050405020304" pitchFamily="18" charset="0"/>
                <a:cs typeface="Times New Roman" panose="02020603050405020304" pitchFamily="18" charset="0"/>
              </a:rPr>
              <a:t>methodology</a:t>
            </a:r>
            <a:r>
              <a:rPr lang="it-IT" sz="3200" dirty="0" smtClean="0">
                <a:latin typeface="Times New Roman" panose="02020603050405020304" pitchFamily="18" charset="0"/>
                <a:cs typeface="Times New Roman" panose="02020603050405020304" pitchFamily="18" charset="0"/>
              </a:rPr>
              <a:t> for the best </a:t>
            </a:r>
            <a:r>
              <a:rPr lang="it-IT" sz="3200" dirty="0" err="1" smtClean="0">
                <a:latin typeface="Times New Roman" panose="02020603050405020304" pitchFamily="18" charset="0"/>
                <a:cs typeface="Times New Roman" panose="02020603050405020304" pitchFamily="18" charset="0"/>
              </a:rPr>
              <a:t>development</a:t>
            </a:r>
            <a:r>
              <a:rPr lang="it-IT" sz="3200" dirty="0" smtClean="0">
                <a:latin typeface="Times New Roman" panose="02020603050405020304" pitchFamily="18" charset="0"/>
                <a:cs typeface="Times New Roman" panose="02020603050405020304" pitchFamily="18" charset="0"/>
              </a:rPr>
              <a:t> of the </a:t>
            </a:r>
            <a:r>
              <a:rPr lang="it-IT" sz="3200" dirty="0" err="1" smtClean="0">
                <a:latin typeface="Times New Roman" panose="02020603050405020304" pitchFamily="18" charset="0"/>
                <a:cs typeface="Times New Roman" panose="02020603050405020304" pitchFamily="18" charset="0"/>
              </a:rPr>
              <a:t>child</a:t>
            </a:r>
            <a:r>
              <a:rPr lang="it-IT" sz="3200" dirty="0" smtClean="0">
                <a:latin typeface="Times New Roman" panose="02020603050405020304" pitchFamily="18" charset="0"/>
                <a:cs typeface="Times New Roman" panose="02020603050405020304" pitchFamily="18" charset="0"/>
              </a:rPr>
              <a:t>. </a:t>
            </a:r>
            <a:br>
              <a:rPr lang="it-IT" sz="3200" dirty="0" smtClean="0">
                <a:latin typeface="Times New Roman" panose="02020603050405020304" pitchFamily="18" charset="0"/>
                <a:cs typeface="Times New Roman" panose="02020603050405020304" pitchFamily="18" charset="0"/>
              </a:rPr>
            </a:br>
            <a:r>
              <a:rPr lang="it-IT" sz="3200" dirty="0" smtClean="0">
                <a:latin typeface="Times New Roman" panose="02020603050405020304" pitchFamily="18" charset="0"/>
                <a:cs typeface="Times New Roman" panose="02020603050405020304" pitchFamily="18" charset="0"/>
              </a:rPr>
              <a:t> </a:t>
            </a:r>
            <a:endParaRPr lang="it-IT" sz="3200" dirty="0">
              <a:latin typeface="Times New Roman" panose="02020603050405020304" pitchFamily="18" charset="0"/>
              <a:cs typeface="Times New Roman" panose="02020603050405020304" pitchFamily="18" charset="0"/>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
        <p:nvSpPr>
          <p:cNvPr id="5" name="Rettangolo 4"/>
          <p:cNvSpPr/>
          <p:nvPr/>
        </p:nvSpPr>
        <p:spPr>
          <a:xfrm>
            <a:off x="3275856" y="1512168"/>
            <a:ext cx="2921826" cy="646331"/>
          </a:xfrm>
          <a:prstGeom prst="rect">
            <a:avLst/>
          </a:prstGeom>
          <a:solidFill>
            <a:srgbClr val="FFFF00"/>
          </a:solidFill>
        </p:spPr>
        <p:txBody>
          <a:bodyPr wrap="none">
            <a:spAutoFit/>
          </a:bodyPr>
          <a:lstStyle/>
          <a:p>
            <a:r>
              <a:rPr lang="it-IT" sz="3600" dirty="0" err="1"/>
              <a:t>Metacognition</a:t>
            </a:r>
            <a:endParaRPr lang="it-IT" sz="3600" dirty="0"/>
          </a:p>
        </p:txBody>
      </p:sp>
    </p:spTree>
    <p:extLst>
      <p:ext uri="{BB962C8B-B14F-4D97-AF65-F5344CB8AC3E}">
        <p14:creationId xmlns:p14="http://schemas.microsoft.com/office/powerpoint/2010/main" val="360839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err="1" smtClean="0"/>
              <a:t>Metacognition</a:t>
            </a:r>
            <a:r>
              <a:rPr lang="it-IT" dirty="0" smtClean="0"/>
              <a:t> </a:t>
            </a:r>
            <a:r>
              <a:rPr lang="en-US" dirty="0" smtClean="0"/>
              <a:t>is </a:t>
            </a:r>
            <a:r>
              <a:rPr lang="en-US" dirty="0"/>
              <a:t>often simply defined as </a:t>
            </a:r>
            <a:r>
              <a:rPr lang="en-US" dirty="0" smtClean="0"/>
              <a:t>“thinking </a:t>
            </a:r>
            <a:r>
              <a:rPr lang="en-US" dirty="0"/>
              <a:t>about </a:t>
            </a:r>
            <a:r>
              <a:rPr lang="en-US" dirty="0" smtClean="0"/>
              <a:t>thinking”</a:t>
            </a:r>
            <a:endParaRPr lang="it-IT" sz="1600" dirty="0"/>
          </a:p>
        </p:txBody>
      </p:sp>
      <p:sp>
        <p:nvSpPr>
          <p:cNvPr id="3" name="Sottotitolo 2"/>
          <p:cNvSpPr>
            <a:spLocks noGrp="1"/>
          </p:cNvSpPr>
          <p:nvPr>
            <p:ph type="subTitle" idx="1"/>
          </p:nvPr>
        </p:nvSpPr>
        <p:spPr>
          <a:xfrm>
            <a:off x="1295636" y="4077072"/>
            <a:ext cx="6624736" cy="1512168"/>
          </a:xfrm>
        </p:spPr>
        <p:txBody>
          <a:bodyPr>
            <a:normAutofit fontScale="92500" lnSpcReduction="10000"/>
          </a:bodyPr>
          <a:lstStyle/>
          <a:p>
            <a:r>
              <a:rPr lang="it-IT" i="1" dirty="0" err="1" smtClean="0">
                <a:solidFill>
                  <a:schemeClr val="tx1"/>
                </a:solidFill>
                <a:latin typeface="Times New Roman" panose="02020603050405020304" pitchFamily="18" charset="0"/>
                <a:cs typeface="Times New Roman" panose="02020603050405020304" pitchFamily="18" charset="0"/>
              </a:rPr>
              <a:t>Pedagogy</a:t>
            </a:r>
            <a:r>
              <a:rPr lang="it-IT" i="1" dirty="0" smtClean="0">
                <a:solidFill>
                  <a:schemeClr val="tx1"/>
                </a:solidFill>
                <a:latin typeface="Times New Roman" panose="02020603050405020304" pitchFamily="18" charset="0"/>
                <a:cs typeface="Times New Roman" panose="02020603050405020304" pitchFamily="18" charset="0"/>
              </a:rPr>
              <a:t> of Nature</a:t>
            </a:r>
          </a:p>
          <a:p>
            <a:r>
              <a:rPr lang="en-US" dirty="0">
                <a:solidFill>
                  <a:schemeClr val="tx1"/>
                </a:solidFill>
                <a:latin typeface="Times New Roman" panose="02020603050405020304" pitchFamily="18" charset="0"/>
                <a:cs typeface="Times New Roman" panose="02020603050405020304" pitchFamily="18" charset="0"/>
              </a:rPr>
              <a:t>synthetic phrase to summarize the analytic </a:t>
            </a:r>
            <a:r>
              <a:rPr lang="en-US" dirty="0" smtClean="0">
                <a:solidFill>
                  <a:schemeClr val="tx1"/>
                </a:solidFill>
                <a:latin typeface="Times New Roman" panose="02020603050405020304" pitchFamily="18" charset="0"/>
                <a:cs typeface="Times New Roman" panose="02020603050405020304" pitchFamily="18" charset="0"/>
              </a:rPr>
              <a:t>study</a:t>
            </a:r>
            <a:endParaRPr lang="it-IT" dirty="0">
              <a:solidFill>
                <a:schemeClr val="tx1"/>
              </a:solidFill>
              <a:latin typeface="Times New Roman" panose="02020603050405020304" pitchFamily="18" charset="0"/>
              <a:cs typeface="Times New Roman" panose="02020603050405020304" pitchFamily="18" charset="0"/>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
        <p:nvSpPr>
          <p:cNvPr id="5" name="Rettangolo 4"/>
          <p:cNvSpPr/>
          <p:nvPr/>
        </p:nvSpPr>
        <p:spPr>
          <a:xfrm>
            <a:off x="1763688" y="3501008"/>
            <a:ext cx="6048672" cy="369332"/>
          </a:xfrm>
          <a:prstGeom prst="rect">
            <a:avLst/>
          </a:prstGeom>
        </p:spPr>
        <p:txBody>
          <a:bodyPr wrap="square">
            <a:spAutoFit/>
          </a:bodyPr>
          <a:lstStyle/>
          <a:p>
            <a:r>
              <a:rPr lang="en-US" b="1" u="sng" dirty="0">
                <a:hlinkClick r:id="rId3"/>
              </a:rPr>
              <a:t>http://gse.buffalo.edu/fas/shuell/cep564/metacog.htm</a:t>
            </a:r>
            <a:endParaRPr lang="it-IT" dirty="0"/>
          </a:p>
        </p:txBody>
      </p:sp>
    </p:spTree>
    <p:extLst>
      <p:ext uri="{BB962C8B-B14F-4D97-AF65-F5344CB8AC3E}">
        <p14:creationId xmlns:p14="http://schemas.microsoft.com/office/powerpoint/2010/main" val="1106867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35696" y="2204864"/>
            <a:ext cx="6120680" cy="794519"/>
          </a:xfrm>
          <a:solidFill>
            <a:schemeClr val="accent3">
              <a:lumMod val="60000"/>
              <a:lumOff val="40000"/>
            </a:schemeClr>
          </a:solidFill>
        </p:spPr>
        <p:txBody>
          <a:bodyPr>
            <a:normAutofit fontScale="90000"/>
          </a:bodyPr>
          <a:lstStyle/>
          <a:p>
            <a:r>
              <a:rPr lang="it-IT" dirty="0" smtClean="0"/>
              <a:t/>
            </a:r>
            <a:br>
              <a:rPr lang="it-IT" dirty="0" smtClean="0"/>
            </a:br>
            <a:r>
              <a:rPr lang="it-IT" dirty="0" smtClean="0"/>
              <a:t>The </a:t>
            </a:r>
            <a:r>
              <a:rPr lang="it-IT" dirty="0" err="1" smtClean="0"/>
              <a:t>process</a:t>
            </a:r>
            <a:r>
              <a:rPr lang="it-IT" dirty="0" smtClean="0"/>
              <a:t> of </a:t>
            </a:r>
            <a:r>
              <a:rPr lang="it-IT" dirty="0" err="1" smtClean="0"/>
              <a:t>knowledge</a:t>
            </a:r>
            <a:r>
              <a:rPr lang="it-IT" dirty="0" smtClean="0"/>
              <a:t> </a:t>
            </a:r>
            <a:br>
              <a:rPr lang="it-IT" dirty="0" smtClean="0"/>
            </a:br>
            <a:endParaRPr lang="it-IT" dirty="0"/>
          </a:p>
        </p:txBody>
      </p:sp>
      <p:sp>
        <p:nvSpPr>
          <p:cNvPr id="3" name="Sottotitolo 2"/>
          <p:cNvSpPr>
            <a:spLocks noGrp="1"/>
          </p:cNvSpPr>
          <p:nvPr>
            <p:ph type="subTitle" idx="1"/>
          </p:nvPr>
        </p:nvSpPr>
        <p:spPr>
          <a:xfrm>
            <a:off x="1619672" y="3284984"/>
            <a:ext cx="6400800" cy="3384376"/>
          </a:xfrm>
        </p:spPr>
        <p:txBody>
          <a:bodyPr>
            <a:normAutofit fontScale="40000" lnSpcReduction="20000"/>
          </a:bodyPr>
          <a:lstStyle/>
          <a:p>
            <a:r>
              <a:rPr lang="it-IT" sz="5100" dirty="0" smtClean="0">
                <a:solidFill>
                  <a:schemeClr val="tx1"/>
                </a:solidFill>
                <a:latin typeface="Times New Roman" panose="02020603050405020304" pitchFamily="18" charset="0"/>
                <a:cs typeface="Times New Roman" panose="02020603050405020304" pitchFamily="18" charset="0"/>
              </a:rPr>
              <a:t>Presentation in </a:t>
            </a:r>
            <a:r>
              <a:rPr lang="it-IT" sz="5100" dirty="0" err="1" smtClean="0">
                <a:solidFill>
                  <a:schemeClr val="tx1"/>
                </a:solidFill>
                <a:latin typeface="Times New Roman" panose="02020603050405020304" pitchFamily="18" charset="0"/>
                <a:cs typeface="Times New Roman" panose="02020603050405020304" pitchFamily="18" charset="0"/>
              </a:rPr>
              <a:t>class</a:t>
            </a:r>
            <a:endParaRPr lang="it-IT" sz="5100" dirty="0" smtClean="0">
              <a:solidFill>
                <a:schemeClr val="tx1"/>
              </a:solidFill>
              <a:latin typeface="Times New Roman" panose="02020603050405020304" pitchFamily="18" charset="0"/>
              <a:cs typeface="Times New Roman" panose="02020603050405020304" pitchFamily="18" charset="0"/>
            </a:endParaRPr>
          </a:p>
          <a:p>
            <a:r>
              <a:rPr lang="it-IT" sz="5100" dirty="0" smtClean="0">
                <a:solidFill>
                  <a:schemeClr val="tx1"/>
                </a:solidFill>
                <a:latin typeface="Times New Roman" panose="02020603050405020304" pitchFamily="18" charset="0"/>
                <a:cs typeface="Times New Roman" panose="02020603050405020304" pitchFamily="18" charset="0"/>
              </a:rPr>
              <a:t>Active </a:t>
            </a:r>
            <a:r>
              <a:rPr lang="it-IT" sz="5100" dirty="0" err="1" smtClean="0">
                <a:solidFill>
                  <a:schemeClr val="tx1"/>
                </a:solidFill>
                <a:latin typeface="Times New Roman" panose="02020603050405020304" pitchFamily="18" charset="0"/>
                <a:cs typeface="Times New Roman" panose="02020603050405020304" pitchFamily="18" charset="0"/>
              </a:rPr>
              <a:t>participation</a:t>
            </a:r>
            <a:endParaRPr lang="it-IT" sz="5100" dirty="0" smtClean="0">
              <a:solidFill>
                <a:schemeClr val="tx1"/>
              </a:solidFill>
              <a:latin typeface="Times New Roman" panose="02020603050405020304" pitchFamily="18" charset="0"/>
              <a:cs typeface="Times New Roman" panose="02020603050405020304" pitchFamily="18" charset="0"/>
            </a:endParaRPr>
          </a:p>
          <a:p>
            <a:r>
              <a:rPr lang="it-IT" sz="5100" dirty="0" err="1">
                <a:solidFill>
                  <a:schemeClr val="tx1"/>
                </a:solidFill>
                <a:latin typeface="Times New Roman" panose="02020603050405020304" pitchFamily="18" charset="0"/>
                <a:cs typeface="Times New Roman" panose="02020603050405020304" pitchFamily="18" charset="0"/>
              </a:rPr>
              <a:t>Roots</a:t>
            </a:r>
            <a:r>
              <a:rPr lang="it-IT" sz="5100" dirty="0">
                <a:solidFill>
                  <a:schemeClr val="tx1"/>
                </a:solidFill>
                <a:latin typeface="Times New Roman" panose="02020603050405020304" pitchFamily="18" charset="0"/>
                <a:cs typeface="Times New Roman" panose="02020603050405020304" pitchFamily="18" charset="0"/>
              </a:rPr>
              <a:t> of the </a:t>
            </a:r>
            <a:r>
              <a:rPr lang="it-IT" sz="5100" dirty="0" err="1">
                <a:solidFill>
                  <a:schemeClr val="tx1"/>
                </a:solidFill>
                <a:latin typeface="Times New Roman" panose="02020603050405020304" pitchFamily="18" charset="0"/>
                <a:cs typeface="Times New Roman" panose="02020603050405020304" pitchFamily="18" charset="0"/>
              </a:rPr>
              <a:t>original</a:t>
            </a:r>
            <a:r>
              <a:rPr lang="it-IT" sz="5100" dirty="0">
                <a:solidFill>
                  <a:schemeClr val="tx1"/>
                </a:solidFill>
                <a:latin typeface="Times New Roman" panose="02020603050405020304" pitchFamily="18" charset="0"/>
                <a:cs typeface="Times New Roman" panose="02020603050405020304" pitchFamily="18" charset="0"/>
              </a:rPr>
              <a:t> </a:t>
            </a:r>
            <a:r>
              <a:rPr lang="it-IT" sz="5100" dirty="0" err="1" smtClean="0">
                <a:solidFill>
                  <a:schemeClr val="tx1"/>
                </a:solidFill>
                <a:latin typeface="Times New Roman" panose="02020603050405020304" pitchFamily="18" charset="0"/>
                <a:cs typeface="Times New Roman" panose="02020603050405020304" pitchFamily="18" charset="0"/>
              </a:rPr>
              <a:t>experience</a:t>
            </a:r>
            <a:endParaRPr lang="it-IT" sz="5100" dirty="0" smtClean="0">
              <a:solidFill>
                <a:schemeClr val="tx1"/>
              </a:solidFill>
              <a:latin typeface="Times New Roman" panose="02020603050405020304" pitchFamily="18" charset="0"/>
              <a:cs typeface="Times New Roman" panose="02020603050405020304" pitchFamily="18" charset="0"/>
            </a:endParaRPr>
          </a:p>
          <a:p>
            <a:r>
              <a:rPr lang="it-IT" sz="5100" dirty="0" smtClean="0">
                <a:solidFill>
                  <a:schemeClr val="tx1"/>
                </a:solidFill>
                <a:latin typeface="Times New Roman" panose="02020603050405020304" pitchFamily="18" charset="0"/>
                <a:cs typeface="Times New Roman" panose="02020603050405020304" pitchFamily="18" charset="0"/>
              </a:rPr>
              <a:t>Production of </a:t>
            </a:r>
            <a:r>
              <a:rPr lang="it-IT" sz="5100" dirty="0" err="1" smtClean="0">
                <a:solidFill>
                  <a:schemeClr val="tx1"/>
                </a:solidFill>
                <a:latin typeface="Times New Roman" panose="02020603050405020304" pitchFamily="18" charset="0"/>
                <a:cs typeface="Times New Roman" panose="02020603050405020304" pitchFamily="18" charset="0"/>
              </a:rPr>
              <a:t>power</a:t>
            </a:r>
            <a:r>
              <a:rPr lang="it-IT" sz="5100" dirty="0" smtClean="0">
                <a:solidFill>
                  <a:schemeClr val="tx1"/>
                </a:solidFill>
                <a:latin typeface="Times New Roman" panose="02020603050405020304" pitchFamily="18" charset="0"/>
                <a:cs typeface="Times New Roman" panose="02020603050405020304" pitchFamily="18" charset="0"/>
              </a:rPr>
              <a:t> </a:t>
            </a:r>
            <a:r>
              <a:rPr lang="it-IT" sz="5100" dirty="0" err="1" smtClean="0">
                <a:solidFill>
                  <a:schemeClr val="tx1"/>
                </a:solidFill>
                <a:latin typeface="Times New Roman" panose="02020603050405020304" pitchFamily="18" charset="0"/>
                <a:cs typeface="Times New Roman" panose="02020603050405020304" pitchFamily="18" charset="0"/>
              </a:rPr>
              <a:t>point</a:t>
            </a:r>
            <a:endParaRPr lang="it-IT" sz="5100" dirty="0" smtClean="0">
              <a:solidFill>
                <a:schemeClr val="tx1"/>
              </a:solidFill>
              <a:latin typeface="Times New Roman" panose="02020603050405020304" pitchFamily="18" charset="0"/>
              <a:cs typeface="Times New Roman" panose="02020603050405020304" pitchFamily="18" charset="0"/>
            </a:endParaRPr>
          </a:p>
          <a:p>
            <a:r>
              <a:rPr lang="it-IT" sz="5100" dirty="0" err="1">
                <a:solidFill>
                  <a:schemeClr val="tx1"/>
                </a:solidFill>
                <a:latin typeface="Times New Roman" panose="02020603050405020304" pitchFamily="18" charset="0"/>
                <a:cs typeface="Times New Roman" panose="02020603050405020304" pitchFamily="18" charset="0"/>
              </a:rPr>
              <a:t>Conceptualization</a:t>
            </a:r>
            <a:r>
              <a:rPr lang="it-IT" sz="5100" dirty="0">
                <a:solidFill>
                  <a:schemeClr val="tx1"/>
                </a:solidFill>
                <a:latin typeface="Times New Roman" panose="02020603050405020304" pitchFamily="18" charset="0"/>
                <a:cs typeface="Times New Roman" panose="02020603050405020304" pitchFamily="18" charset="0"/>
              </a:rPr>
              <a:t> </a:t>
            </a:r>
          </a:p>
          <a:p>
            <a:r>
              <a:rPr lang="it-IT" sz="5100" dirty="0" err="1">
                <a:solidFill>
                  <a:schemeClr val="tx1"/>
                </a:solidFill>
                <a:latin typeface="Times New Roman" panose="02020603050405020304" pitchFamily="18" charset="0"/>
                <a:cs typeface="Times New Roman" panose="02020603050405020304" pitchFamily="18" charset="0"/>
              </a:rPr>
              <a:t>M</a:t>
            </a:r>
            <a:r>
              <a:rPr lang="it-IT" sz="5100" dirty="0" err="1" smtClean="0">
                <a:solidFill>
                  <a:schemeClr val="tx1"/>
                </a:solidFill>
                <a:latin typeface="Times New Roman" panose="02020603050405020304" pitchFamily="18" charset="0"/>
                <a:cs typeface="Times New Roman" panose="02020603050405020304" pitchFamily="18" charset="0"/>
              </a:rPr>
              <a:t>etacognition</a:t>
            </a:r>
            <a:endParaRPr lang="it-IT" sz="5100" dirty="0" smtClean="0">
              <a:solidFill>
                <a:schemeClr val="tx1"/>
              </a:solidFill>
              <a:latin typeface="Times New Roman" panose="02020603050405020304" pitchFamily="18" charset="0"/>
              <a:cs typeface="Times New Roman" panose="02020603050405020304" pitchFamily="18" charset="0"/>
            </a:endParaRPr>
          </a:p>
          <a:p>
            <a:r>
              <a:rPr lang="it-IT" sz="5100" dirty="0" err="1" smtClean="0">
                <a:solidFill>
                  <a:schemeClr val="tx1"/>
                </a:solidFill>
                <a:latin typeface="Times New Roman" panose="02020603050405020304" pitchFamily="18" charset="0"/>
                <a:cs typeface="Times New Roman" panose="02020603050405020304" pitchFamily="18" charset="0"/>
              </a:rPr>
              <a:t>Awareness</a:t>
            </a:r>
            <a:r>
              <a:rPr lang="it-IT" sz="5100" dirty="0" smtClean="0">
                <a:solidFill>
                  <a:schemeClr val="tx1"/>
                </a:solidFill>
                <a:latin typeface="Times New Roman" panose="02020603050405020304" pitchFamily="18" charset="0"/>
                <a:cs typeface="Times New Roman" panose="02020603050405020304" pitchFamily="18" charset="0"/>
              </a:rPr>
              <a:t> of the </a:t>
            </a:r>
            <a:r>
              <a:rPr lang="it-IT" sz="5100" dirty="0" err="1" smtClean="0">
                <a:solidFill>
                  <a:schemeClr val="tx1"/>
                </a:solidFill>
                <a:latin typeface="Times New Roman" panose="02020603050405020304" pitchFamily="18" charset="0"/>
                <a:cs typeface="Times New Roman" panose="02020603050405020304" pitchFamily="18" charset="0"/>
              </a:rPr>
              <a:t>process</a:t>
            </a:r>
            <a:endParaRPr lang="it-IT" sz="5100" dirty="0" smtClean="0">
              <a:solidFill>
                <a:schemeClr val="tx1"/>
              </a:solidFill>
              <a:latin typeface="Times New Roman" panose="02020603050405020304" pitchFamily="18" charset="0"/>
              <a:cs typeface="Times New Roman" panose="02020603050405020304" pitchFamily="18" charset="0"/>
            </a:endParaRPr>
          </a:p>
          <a:p>
            <a:endParaRPr lang="it-IT" dirty="0" smtClean="0">
              <a:solidFill>
                <a:schemeClr val="tx1"/>
              </a:solidFill>
              <a:latin typeface="Times New Roman" panose="02020603050405020304" pitchFamily="18" charset="0"/>
              <a:cs typeface="Times New Roman" panose="02020603050405020304" pitchFamily="18" charset="0"/>
            </a:endParaRPr>
          </a:p>
          <a:p>
            <a:endParaRPr lang="it-IT" dirty="0" smtClean="0">
              <a:solidFill>
                <a:schemeClr val="tx1"/>
              </a:solidFill>
              <a:latin typeface="Times New Roman" panose="02020603050405020304" pitchFamily="18" charset="0"/>
              <a:cs typeface="Times New Roman" panose="02020603050405020304" pitchFamily="18" charset="0"/>
            </a:endParaRPr>
          </a:p>
          <a:p>
            <a:endParaRPr lang="it-IT" dirty="0" smtClean="0">
              <a:solidFill>
                <a:schemeClr val="tx1"/>
              </a:solidFill>
              <a:latin typeface="Times New Roman" panose="02020603050405020304" pitchFamily="18" charset="0"/>
              <a:cs typeface="Times New Roman" panose="02020603050405020304" pitchFamily="18" charset="0"/>
            </a:endParaRPr>
          </a:p>
          <a:p>
            <a:r>
              <a:rPr lang="it-IT" dirty="0" smtClean="0">
                <a:solidFill>
                  <a:schemeClr val="tx1"/>
                </a:solidFill>
                <a:latin typeface="Times New Roman" panose="02020603050405020304" pitchFamily="18" charset="0"/>
                <a:cs typeface="Times New Roman" panose="02020603050405020304" pitchFamily="18" charset="0"/>
              </a:rPr>
              <a:t> </a:t>
            </a:r>
          </a:p>
          <a:p>
            <a:endParaRPr lang="it-IT" dirty="0" smtClean="0">
              <a:solidFill>
                <a:schemeClr val="tx1"/>
              </a:solidFill>
            </a:endParaRPr>
          </a:p>
          <a:p>
            <a:endParaRPr lang="it-IT" dirty="0"/>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Tree>
    <p:extLst>
      <p:ext uri="{BB962C8B-B14F-4D97-AF65-F5344CB8AC3E}">
        <p14:creationId xmlns:p14="http://schemas.microsoft.com/office/powerpoint/2010/main" val="226578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pic>
        <p:nvPicPr>
          <p:cNvPr id="7" name="Immagine 6" descr="decoding-the-disciplin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16820" y="2276872"/>
            <a:ext cx="4392488" cy="4317662"/>
          </a:xfrm>
          <a:prstGeom prst="rect">
            <a:avLst/>
          </a:prstGeom>
          <a:noFill/>
          <a:ln>
            <a:noFill/>
          </a:ln>
        </p:spPr>
      </p:pic>
      <p:sp>
        <p:nvSpPr>
          <p:cNvPr id="8" name="Sottotitolo 2"/>
          <p:cNvSpPr>
            <a:spLocks noGrp="1"/>
          </p:cNvSpPr>
          <p:nvPr>
            <p:ph type="subTitle" idx="1"/>
          </p:nvPr>
        </p:nvSpPr>
        <p:spPr>
          <a:xfrm>
            <a:off x="5077799" y="2347471"/>
            <a:ext cx="3694275" cy="4176464"/>
          </a:xfrm>
        </p:spPr>
        <p:txBody>
          <a:bodyPr>
            <a:normAutofit fontScale="25000" lnSpcReduction="20000"/>
          </a:bodyPr>
          <a:lstStyle/>
          <a:p>
            <a:pPr algn="l">
              <a:lnSpc>
                <a:spcPct val="120000"/>
              </a:lnSpc>
            </a:pPr>
            <a:r>
              <a:rPr lang="it-IT" sz="9600" dirty="0" smtClean="0">
                <a:solidFill>
                  <a:schemeClr val="tx1"/>
                </a:solidFill>
                <a:latin typeface="Times New Roman" panose="02020603050405020304" pitchFamily="18" charset="0"/>
                <a:cs typeface="Times New Roman" panose="02020603050405020304" pitchFamily="18" charset="0"/>
              </a:rPr>
              <a:t>1. Presentation in </a:t>
            </a:r>
            <a:r>
              <a:rPr lang="it-IT" sz="9600" dirty="0" err="1" smtClean="0">
                <a:solidFill>
                  <a:schemeClr val="tx1"/>
                </a:solidFill>
                <a:latin typeface="Times New Roman" panose="02020603050405020304" pitchFamily="18" charset="0"/>
                <a:cs typeface="Times New Roman" panose="02020603050405020304" pitchFamily="18" charset="0"/>
              </a:rPr>
              <a:t>class</a:t>
            </a:r>
            <a:endParaRPr lang="it-IT" sz="9600" dirty="0" smtClean="0">
              <a:solidFill>
                <a:schemeClr val="tx1"/>
              </a:solidFill>
              <a:latin typeface="Times New Roman" panose="02020603050405020304" pitchFamily="18" charset="0"/>
              <a:cs typeface="Times New Roman" panose="02020603050405020304" pitchFamily="18" charset="0"/>
            </a:endParaRPr>
          </a:p>
          <a:p>
            <a:pPr algn="l">
              <a:lnSpc>
                <a:spcPct val="120000"/>
              </a:lnSpc>
            </a:pPr>
            <a:r>
              <a:rPr lang="it-IT" sz="9600" dirty="0" smtClean="0">
                <a:solidFill>
                  <a:schemeClr val="tx1"/>
                </a:solidFill>
                <a:latin typeface="Times New Roman" panose="02020603050405020304" pitchFamily="18" charset="0"/>
                <a:cs typeface="Times New Roman" panose="02020603050405020304" pitchFamily="18" charset="0"/>
              </a:rPr>
              <a:t>2. Active </a:t>
            </a:r>
            <a:r>
              <a:rPr lang="it-IT" sz="9600" dirty="0" err="1" smtClean="0">
                <a:solidFill>
                  <a:schemeClr val="tx1"/>
                </a:solidFill>
                <a:latin typeface="Times New Roman" panose="02020603050405020304" pitchFamily="18" charset="0"/>
                <a:cs typeface="Times New Roman" panose="02020603050405020304" pitchFamily="18" charset="0"/>
              </a:rPr>
              <a:t>participation</a:t>
            </a:r>
            <a:endParaRPr lang="it-IT" sz="9600" dirty="0" smtClean="0">
              <a:solidFill>
                <a:schemeClr val="tx1"/>
              </a:solidFill>
              <a:latin typeface="Times New Roman" panose="02020603050405020304" pitchFamily="18" charset="0"/>
              <a:cs typeface="Times New Roman" panose="02020603050405020304" pitchFamily="18" charset="0"/>
            </a:endParaRPr>
          </a:p>
          <a:p>
            <a:pPr algn="l">
              <a:lnSpc>
                <a:spcPct val="120000"/>
              </a:lnSpc>
            </a:pPr>
            <a:r>
              <a:rPr lang="it-IT" sz="9600" dirty="0" smtClean="0">
                <a:solidFill>
                  <a:schemeClr val="tx1"/>
                </a:solidFill>
                <a:latin typeface="Times New Roman" panose="02020603050405020304" pitchFamily="18" charset="0"/>
                <a:cs typeface="Times New Roman" panose="02020603050405020304" pitchFamily="18" charset="0"/>
              </a:rPr>
              <a:t>3. </a:t>
            </a:r>
            <a:r>
              <a:rPr lang="it-IT" sz="9600" dirty="0" err="1" smtClean="0">
                <a:solidFill>
                  <a:schemeClr val="tx1"/>
                </a:solidFill>
                <a:latin typeface="Times New Roman" panose="02020603050405020304" pitchFamily="18" charset="0"/>
                <a:cs typeface="Times New Roman" panose="02020603050405020304" pitchFamily="18" charset="0"/>
              </a:rPr>
              <a:t>Roots</a:t>
            </a:r>
            <a:r>
              <a:rPr lang="it-IT" sz="9600" dirty="0" smtClean="0">
                <a:solidFill>
                  <a:schemeClr val="tx1"/>
                </a:solidFill>
                <a:latin typeface="Times New Roman" panose="02020603050405020304" pitchFamily="18" charset="0"/>
                <a:cs typeface="Times New Roman" panose="02020603050405020304" pitchFamily="18" charset="0"/>
              </a:rPr>
              <a:t> </a:t>
            </a:r>
            <a:r>
              <a:rPr lang="it-IT" sz="9600" dirty="0">
                <a:solidFill>
                  <a:schemeClr val="tx1"/>
                </a:solidFill>
                <a:latin typeface="Times New Roman" panose="02020603050405020304" pitchFamily="18" charset="0"/>
                <a:cs typeface="Times New Roman" panose="02020603050405020304" pitchFamily="18" charset="0"/>
              </a:rPr>
              <a:t>of the </a:t>
            </a:r>
            <a:r>
              <a:rPr lang="it-IT" sz="9600" dirty="0" err="1">
                <a:solidFill>
                  <a:schemeClr val="tx1"/>
                </a:solidFill>
                <a:latin typeface="Times New Roman" panose="02020603050405020304" pitchFamily="18" charset="0"/>
                <a:cs typeface="Times New Roman" panose="02020603050405020304" pitchFamily="18" charset="0"/>
              </a:rPr>
              <a:t>original</a:t>
            </a:r>
            <a:r>
              <a:rPr lang="it-IT" sz="9600" dirty="0">
                <a:solidFill>
                  <a:schemeClr val="tx1"/>
                </a:solidFill>
                <a:latin typeface="Times New Roman" panose="02020603050405020304" pitchFamily="18" charset="0"/>
                <a:cs typeface="Times New Roman" panose="02020603050405020304" pitchFamily="18" charset="0"/>
              </a:rPr>
              <a:t> </a:t>
            </a:r>
            <a:r>
              <a:rPr lang="it-IT" sz="9600" dirty="0" err="1" smtClean="0">
                <a:solidFill>
                  <a:schemeClr val="tx1"/>
                </a:solidFill>
                <a:latin typeface="Times New Roman" panose="02020603050405020304" pitchFamily="18" charset="0"/>
                <a:cs typeface="Times New Roman" panose="02020603050405020304" pitchFamily="18" charset="0"/>
              </a:rPr>
              <a:t>experience</a:t>
            </a:r>
            <a:endParaRPr lang="it-IT" sz="9600" dirty="0" smtClean="0">
              <a:solidFill>
                <a:schemeClr val="tx1"/>
              </a:solidFill>
              <a:latin typeface="Times New Roman" panose="02020603050405020304" pitchFamily="18" charset="0"/>
              <a:cs typeface="Times New Roman" panose="02020603050405020304" pitchFamily="18" charset="0"/>
            </a:endParaRPr>
          </a:p>
          <a:p>
            <a:pPr algn="l">
              <a:lnSpc>
                <a:spcPct val="120000"/>
              </a:lnSpc>
            </a:pPr>
            <a:r>
              <a:rPr lang="it-IT" sz="9600" dirty="0" smtClean="0">
                <a:solidFill>
                  <a:schemeClr val="tx1"/>
                </a:solidFill>
                <a:latin typeface="Times New Roman" panose="02020603050405020304" pitchFamily="18" charset="0"/>
                <a:cs typeface="Times New Roman" panose="02020603050405020304" pitchFamily="18" charset="0"/>
              </a:rPr>
              <a:t>4. Production of </a:t>
            </a:r>
            <a:r>
              <a:rPr lang="it-IT" sz="9600" dirty="0" err="1" smtClean="0">
                <a:solidFill>
                  <a:schemeClr val="tx1"/>
                </a:solidFill>
                <a:latin typeface="Times New Roman" panose="02020603050405020304" pitchFamily="18" charset="0"/>
                <a:cs typeface="Times New Roman" panose="02020603050405020304" pitchFamily="18" charset="0"/>
              </a:rPr>
              <a:t>power</a:t>
            </a:r>
            <a:r>
              <a:rPr lang="it-IT" sz="9600" dirty="0" smtClean="0">
                <a:solidFill>
                  <a:schemeClr val="tx1"/>
                </a:solidFill>
                <a:latin typeface="Times New Roman" panose="02020603050405020304" pitchFamily="18" charset="0"/>
                <a:cs typeface="Times New Roman" panose="02020603050405020304" pitchFamily="18" charset="0"/>
              </a:rPr>
              <a:t> </a:t>
            </a:r>
            <a:r>
              <a:rPr lang="it-IT" sz="9600" dirty="0" err="1" smtClean="0">
                <a:solidFill>
                  <a:schemeClr val="tx1"/>
                </a:solidFill>
                <a:latin typeface="Times New Roman" panose="02020603050405020304" pitchFamily="18" charset="0"/>
                <a:cs typeface="Times New Roman" panose="02020603050405020304" pitchFamily="18" charset="0"/>
              </a:rPr>
              <a:t>point</a:t>
            </a:r>
            <a:endParaRPr lang="it-IT" sz="9600" dirty="0" smtClean="0">
              <a:solidFill>
                <a:schemeClr val="tx1"/>
              </a:solidFill>
              <a:latin typeface="Times New Roman" panose="02020603050405020304" pitchFamily="18" charset="0"/>
              <a:cs typeface="Times New Roman" panose="02020603050405020304" pitchFamily="18" charset="0"/>
            </a:endParaRPr>
          </a:p>
          <a:p>
            <a:pPr algn="l">
              <a:lnSpc>
                <a:spcPct val="120000"/>
              </a:lnSpc>
            </a:pPr>
            <a:r>
              <a:rPr lang="it-IT" sz="9600" dirty="0" smtClean="0">
                <a:solidFill>
                  <a:schemeClr val="tx1"/>
                </a:solidFill>
                <a:latin typeface="Times New Roman" panose="02020603050405020304" pitchFamily="18" charset="0"/>
                <a:cs typeface="Times New Roman" panose="02020603050405020304" pitchFamily="18" charset="0"/>
              </a:rPr>
              <a:t>5. </a:t>
            </a:r>
            <a:r>
              <a:rPr lang="it-IT" sz="9600" dirty="0" err="1" smtClean="0">
                <a:solidFill>
                  <a:schemeClr val="tx1"/>
                </a:solidFill>
                <a:latin typeface="Times New Roman" panose="02020603050405020304" pitchFamily="18" charset="0"/>
                <a:cs typeface="Times New Roman" panose="02020603050405020304" pitchFamily="18" charset="0"/>
              </a:rPr>
              <a:t>Conceptualization</a:t>
            </a:r>
            <a:r>
              <a:rPr lang="it-IT" sz="9600" dirty="0" smtClean="0">
                <a:solidFill>
                  <a:schemeClr val="tx1"/>
                </a:solidFill>
                <a:latin typeface="Times New Roman" panose="02020603050405020304" pitchFamily="18" charset="0"/>
                <a:cs typeface="Times New Roman" panose="02020603050405020304" pitchFamily="18" charset="0"/>
              </a:rPr>
              <a:t> </a:t>
            </a:r>
            <a:endParaRPr lang="it-IT" sz="9600" dirty="0">
              <a:solidFill>
                <a:schemeClr val="tx1"/>
              </a:solidFill>
              <a:latin typeface="Times New Roman" panose="02020603050405020304" pitchFamily="18" charset="0"/>
              <a:cs typeface="Times New Roman" panose="02020603050405020304" pitchFamily="18" charset="0"/>
            </a:endParaRPr>
          </a:p>
          <a:p>
            <a:pPr algn="l">
              <a:lnSpc>
                <a:spcPct val="120000"/>
              </a:lnSpc>
            </a:pPr>
            <a:r>
              <a:rPr lang="it-IT" sz="9600" dirty="0" smtClean="0">
                <a:solidFill>
                  <a:schemeClr val="tx1"/>
                </a:solidFill>
                <a:latin typeface="Times New Roman" panose="02020603050405020304" pitchFamily="18" charset="0"/>
                <a:cs typeface="Times New Roman" panose="02020603050405020304" pitchFamily="18" charset="0"/>
              </a:rPr>
              <a:t>6. </a:t>
            </a:r>
            <a:r>
              <a:rPr lang="it-IT" sz="9600" dirty="0" err="1" smtClean="0">
                <a:solidFill>
                  <a:schemeClr val="tx1"/>
                </a:solidFill>
                <a:latin typeface="Times New Roman" panose="02020603050405020304" pitchFamily="18" charset="0"/>
                <a:cs typeface="Times New Roman" panose="02020603050405020304" pitchFamily="18" charset="0"/>
              </a:rPr>
              <a:t>Metacognition</a:t>
            </a:r>
            <a:endParaRPr lang="it-IT" sz="9600" dirty="0" smtClean="0">
              <a:solidFill>
                <a:schemeClr val="tx1"/>
              </a:solidFill>
              <a:latin typeface="Times New Roman" panose="02020603050405020304" pitchFamily="18" charset="0"/>
              <a:cs typeface="Times New Roman" panose="02020603050405020304" pitchFamily="18" charset="0"/>
            </a:endParaRPr>
          </a:p>
          <a:p>
            <a:pPr algn="l">
              <a:lnSpc>
                <a:spcPct val="120000"/>
              </a:lnSpc>
            </a:pPr>
            <a:r>
              <a:rPr lang="it-IT" sz="9600" dirty="0" smtClean="0">
                <a:solidFill>
                  <a:schemeClr val="tx1"/>
                </a:solidFill>
                <a:latin typeface="Times New Roman" panose="02020603050405020304" pitchFamily="18" charset="0"/>
                <a:cs typeface="Times New Roman" panose="02020603050405020304" pitchFamily="18" charset="0"/>
              </a:rPr>
              <a:t>7. </a:t>
            </a:r>
            <a:r>
              <a:rPr lang="it-IT" sz="9600" dirty="0" err="1" smtClean="0">
                <a:solidFill>
                  <a:schemeClr val="tx1"/>
                </a:solidFill>
                <a:latin typeface="Times New Roman" panose="02020603050405020304" pitchFamily="18" charset="0"/>
                <a:cs typeface="Times New Roman" panose="02020603050405020304" pitchFamily="18" charset="0"/>
              </a:rPr>
              <a:t>Awareness</a:t>
            </a:r>
            <a:r>
              <a:rPr lang="it-IT" sz="9600" dirty="0" smtClean="0">
                <a:solidFill>
                  <a:schemeClr val="tx1"/>
                </a:solidFill>
                <a:latin typeface="Times New Roman" panose="02020603050405020304" pitchFamily="18" charset="0"/>
                <a:cs typeface="Times New Roman" panose="02020603050405020304" pitchFamily="18" charset="0"/>
              </a:rPr>
              <a:t> of the </a:t>
            </a:r>
            <a:r>
              <a:rPr lang="it-IT" sz="9600" dirty="0" err="1" smtClean="0">
                <a:solidFill>
                  <a:schemeClr val="tx1"/>
                </a:solidFill>
                <a:latin typeface="Times New Roman" panose="02020603050405020304" pitchFamily="18" charset="0"/>
                <a:cs typeface="Times New Roman" panose="02020603050405020304" pitchFamily="18" charset="0"/>
              </a:rPr>
              <a:t>process</a:t>
            </a:r>
            <a:endParaRPr lang="it-IT" sz="9600" dirty="0" smtClean="0">
              <a:solidFill>
                <a:schemeClr val="tx1"/>
              </a:solidFill>
              <a:latin typeface="Times New Roman" panose="02020603050405020304" pitchFamily="18" charset="0"/>
              <a:cs typeface="Times New Roman" panose="02020603050405020304" pitchFamily="18" charset="0"/>
            </a:endParaRPr>
          </a:p>
          <a:p>
            <a:pPr algn="l"/>
            <a:endParaRPr lang="it-IT" dirty="0" smtClean="0">
              <a:solidFill>
                <a:schemeClr val="tx1"/>
              </a:solidFill>
              <a:latin typeface="Times New Roman" panose="02020603050405020304" pitchFamily="18" charset="0"/>
              <a:cs typeface="Times New Roman" panose="02020603050405020304" pitchFamily="18" charset="0"/>
            </a:endParaRPr>
          </a:p>
          <a:p>
            <a:endParaRPr lang="it-IT" dirty="0" smtClean="0">
              <a:solidFill>
                <a:schemeClr val="tx1"/>
              </a:solidFill>
              <a:latin typeface="Times New Roman" panose="02020603050405020304" pitchFamily="18" charset="0"/>
              <a:cs typeface="Times New Roman" panose="02020603050405020304" pitchFamily="18" charset="0"/>
            </a:endParaRPr>
          </a:p>
          <a:p>
            <a:endParaRPr lang="it-IT" dirty="0" smtClean="0">
              <a:solidFill>
                <a:schemeClr val="tx1"/>
              </a:solidFill>
              <a:latin typeface="Times New Roman" panose="02020603050405020304" pitchFamily="18" charset="0"/>
              <a:cs typeface="Times New Roman" panose="02020603050405020304" pitchFamily="18" charset="0"/>
            </a:endParaRPr>
          </a:p>
          <a:p>
            <a:r>
              <a:rPr lang="it-IT" dirty="0" smtClean="0">
                <a:solidFill>
                  <a:schemeClr val="tx1"/>
                </a:solidFill>
                <a:latin typeface="Times New Roman" panose="02020603050405020304" pitchFamily="18" charset="0"/>
                <a:cs typeface="Times New Roman" panose="02020603050405020304" pitchFamily="18" charset="0"/>
              </a:rPr>
              <a:t> </a:t>
            </a:r>
          </a:p>
          <a:p>
            <a:endParaRPr lang="it-IT" dirty="0" smtClean="0">
              <a:solidFill>
                <a:schemeClr val="tx1"/>
              </a:solidFill>
            </a:endParaRPr>
          </a:p>
          <a:p>
            <a:endParaRPr lang="it-IT" dirty="0"/>
          </a:p>
        </p:txBody>
      </p:sp>
      <p:sp>
        <p:nvSpPr>
          <p:cNvPr id="9" name="CasellaDiTesto 8"/>
          <p:cNvSpPr txBox="1"/>
          <p:nvPr/>
        </p:nvSpPr>
        <p:spPr>
          <a:xfrm>
            <a:off x="2267744" y="1700808"/>
            <a:ext cx="4392488" cy="461665"/>
          </a:xfrm>
          <a:prstGeom prst="rect">
            <a:avLst/>
          </a:prstGeom>
          <a:solidFill>
            <a:schemeClr val="accent3">
              <a:lumMod val="40000"/>
              <a:lumOff val="60000"/>
            </a:schemeClr>
          </a:solidFill>
        </p:spPr>
        <p:txBody>
          <a:bodyPr wrap="square" rtlCol="0">
            <a:spAutoFit/>
          </a:bodyPr>
          <a:lstStyle/>
          <a:p>
            <a:pPr algn="ctr"/>
            <a:r>
              <a:rPr lang="it-IT" sz="2400" dirty="0" err="1" smtClean="0">
                <a:latin typeface="Times New Roman" panose="02020603050405020304" pitchFamily="18" charset="0"/>
                <a:cs typeface="Times New Roman" panose="02020603050405020304" pitchFamily="18" charset="0"/>
              </a:rPr>
              <a:t>Decoding</a:t>
            </a:r>
            <a:r>
              <a:rPr lang="it-IT" sz="2400" dirty="0" smtClean="0">
                <a:latin typeface="Times New Roman" panose="02020603050405020304" pitchFamily="18" charset="0"/>
                <a:cs typeface="Times New Roman" panose="02020603050405020304" pitchFamily="18" charset="0"/>
              </a:rPr>
              <a:t> </a:t>
            </a:r>
            <a:r>
              <a:rPr lang="it-IT" sz="2400" dirty="0" err="1" smtClean="0">
                <a:latin typeface="Times New Roman" panose="02020603050405020304" pitchFamily="18" charset="0"/>
                <a:cs typeface="Times New Roman" panose="02020603050405020304" pitchFamily="18" charset="0"/>
              </a:rPr>
              <a:t>Pedagogy</a:t>
            </a:r>
            <a:r>
              <a:rPr lang="it-IT" sz="2400" dirty="0" smtClean="0">
                <a:latin typeface="Times New Roman" panose="02020603050405020304" pitchFamily="18" charset="0"/>
                <a:cs typeface="Times New Roman" panose="02020603050405020304" pitchFamily="18" charset="0"/>
              </a:rPr>
              <a:t> of Nature</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56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866527"/>
          </a:xfrm>
        </p:spPr>
        <p:txBody>
          <a:bodyPr/>
          <a:lstStyle/>
          <a:p>
            <a:r>
              <a:rPr lang="it-IT" dirty="0" err="1" smtClean="0"/>
              <a:t>Bottleneck</a:t>
            </a:r>
            <a:r>
              <a:rPr lang="it-IT" dirty="0" smtClean="0"/>
              <a:t> in </a:t>
            </a:r>
            <a:r>
              <a:rPr lang="it-IT" dirty="0" err="1" smtClean="0"/>
              <a:t>Pedagogy</a:t>
            </a:r>
            <a:endParaRPr lang="it-IT" dirty="0"/>
          </a:p>
        </p:txBody>
      </p:sp>
      <p:sp>
        <p:nvSpPr>
          <p:cNvPr id="3" name="Sottotitolo 2"/>
          <p:cNvSpPr>
            <a:spLocks noGrp="1"/>
          </p:cNvSpPr>
          <p:nvPr>
            <p:ph type="subTitle" idx="1"/>
          </p:nvPr>
        </p:nvSpPr>
        <p:spPr>
          <a:xfrm>
            <a:off x="1407604" y="3429000"/>
            <a:ext cx="6400800" cy="3096344"/>
          </a:xfrm>
        </p:spPr>
        <p:txBody>
          <a:bodyPr>
            <a:normAutofit fontScale="77500" lnSpcReduction="20000"/>
          </a:bodyPr>
          <a:lstStyle/>
          <a:p>
            <a:pPr>
              <a:lnSpc>
                <a:spcPct val="170000"/>
              </a:lnSpc>
            </a:pPr>
            <a:r>
              <a:rPr lang="it-IT" dirty="0" smtClean="0">
                <a:solidFill>
                  <a:schemeClr val="tx1"/>
                </a:solidFill>
                <a:latin typeface="Times New Roman" panose="02020603050405020304" pitchFamily="18" charset="0"/>
                <a:cs typeface="Times New Roman" panose="02020603050405020304" pitchFamily="18" charset="0"/>
              </a:rPr>
              <a:t>Students </a:t>
            </a:r>
            <a:r>
              <a:rPr lang="it-IT" dirty="0" err="1" smtClean="0">
                <a:solidFill>
                  <a:schemeClr val="tx1"/>
                </a:solidFill>
                <a:latin typeface="Times New Roman" panose="02020603050405020304" pitchFamily="18" charset="0"/>
                <a:cs typeface="Times New Roman" panose="02020603050405020304" pitchFamily="18" charset="0"/>
              </a:rPr>
              <a:t>have</a:t>
            </a:r>
            <a:r>
              <a:rPr lang="it-IT" dirty="0" smtClean="0">
                <a:solidFill>
                  <a:schemeClr val="tx1"/>
                </a:solidFill>
                <a:latin typeface="Times New Roman" panose="02020603050405020304" pitchFamily="18" charset="0"/>
                <a:cs typeface="Times New Roman" panose="02020603050405020304" pitchFamily="18" charset="0"/>
              </a:rPr>
              <a:t> </a:t>
            </a:r>
            <a:r>
              <a:rPr lang="it-IT" dirty="0" err="1" smtClean="0">
                <a:solidFill>
                  <a:schemeClr val="tx1"/>
                </a:solidFill>
                <a:latin typeface="Times New Roman" panose="02020603050405020304" pitchFamily="18" charset="0"/>
                <a:cs typeface="Times New Roman" panose="02020603050405020304" pitchFamily="18" charset="0"/>
              </a:rPr>
              <a:t>difficult</a:t>
            </a:r>
            <a:r>
              <a:rPr lang="it-IT" dirty="0" smtClean="0">
                <a:solidFill>
                  <a:schemeClr val="tx1"/>
                </a:solidFill>
                <a:latin typeface="Times New Roman" panose="02020603050405020304" pitchFamily="18" charset="0"/>
                <a:cs typeface="Times New Roman" panose="02020603050405020304" pitchFamily="18" charset="0"/>
              </a:rPr>
              <a:t> to </a:t>
            </a:r>
            <a:r>
              <a:rPr lang="it-IT" dirty="0" err="1" smtClean="0">
                <a:solidFill>
                  <a:schemeClr val="tx1"/>
                </a:solidFill>
                <a:latin typeface="Times New Roman" panose="02020603050405020304" pitchFamily="18" charset="0"/>
                <a:cs typeface="Times New Roman" panose="02020603050405020304" pitchFamily="18" charset="0"/>
              </a:rPr>
              <a:t>understand</a:t>
            </a:r>
            <a:r>
              <a:rPr lang="it-IT" dirty="0" smtClean="0">
                <a:solidFill>
                  <a:schemeClr val="tx1"/>
                </a:solidFill>
                <a:latin typeface="Times New Roman" panose="02020603050405020304" pitchFamily="18" charset="0"/>
                <a:cs typeface="Times New Roman" panose="02020603050405020304" pitchFamily="18" charset="0"/>
              </a:rPr>
              <a:t> the relation </a:t>
            </a:r>
            <a:r>
              <a:rPr lang="it-IT" dirty="0" err="1" smtClean="0">
                <a:solidFill>
                  <a:schemeClr val="tx1"/>
                </a:solidFill>
                <a:latin typeface="Times New Roman" panose="02020603050405020304" pitchFamily="18" charset="0"/>
                <a:cs typeface="Times New Roman" panose="02020603050405020304" pitchFamily="18" charset="0"/>
              </a:rPr>
              <a:t>between</a:t>
            </a:r>
            <a:r>
              <a:rPr lang="it-IT" dirty="0" smtClean="0">
                <a:solidFill>
                  <a:schemeClr val="tx1"/>
                </a:solidFill>
                <a:latin typeface="Times New Roman" panose="02020603050405020304" pitchFamily="18" charset="0"/>
                <a:cs typeface="Times New Roman" panose="02020603050405020304" pitchFamily="18" charset="0"/>
              </a:rPr>
              <a:t> </a:t>
            </a:r>
            <a:r>
              <a:rPr lang="it-IT" dirty="0" err="1" smtClean="0">
                <a:solidFill>
                  <a:schemeClr val="tx1"/>
                </a:solidFill>
                <a:latin typeface="Times New Roman" panose="02020603050405020304" pitchFamily="18" charset="0"/>
                <a:cs typeface="Times New Roman" panose="02020603050405020304" pitchFamily="18" charset="0"/>
              </a:rPr>
              <a:t>active</a:t>
            </a:r>
            <a:r>
              <a:rPr lang="it-IT" dirty="0" smtClean="0">
                <a:solidFill>
                  <a:schemeClr val="tx1"/>
                </a:solidFill>
                <a:latin typeface="Times New Roman" panose="02020603050405020304" pitchFamily="18" charset="0"/>
                <a:cs typeface="Times New Roman" panose="02020603050405020304" pitchFamily="18" charset="0"/>
              </a:rPr>
              <a:t> </a:t>
            </a:r>
            <a:r>
              <a:rPr lang="it-IT" dirty="0" err="1" smtClean="0">
                <a:solidFill>
                  <a:schemeClr val="tx1"/>
                </a:solidFill>
                <a:latin typeface="Times New Roman" panose="02020603050405020304" pitchFamily="18" charset="0"/>
                <a:cs typeface="Times New Roman" panose="02020603050405020304" pitchFamily="18" charset="0"/>
              </a:rPr>
              <a:t>participation</a:t>
            </a:r>
            <a:r>
              <a:rPr lang="it-IT" dirty="0" smtClean="0">
                <a:solidFill>
                  <a:schemeClr val="tx1"/>
                </a:solidFill>
                <a:latin typeface="Times New Roman" panose="02020603050405020304" pitchFamily="18" charset="0"/>
                <a:cs typeface="Times New Roman" panose="02020603050405020304" pitchFamily="18" charset="0"/>
              </a:rPr>
              <a:t> and </a:t>
            </a:r>
            <a:r>
              <a:rPr lang="it-IT" dirty="0" err="1" smtClean="0">
                <a:solidFill>
                  <a:schemeClr val="tx1"/>
                </a:solidFill>
                <a:latin typeface="Times New Roman" panose="02020603050405020304" pitchFamily="18" charset="0"/>
                <a:cs typeface="Times New Roman" panose="02020603050405020304" pitchFamily="18" charset="0"/>
              </a:rPr>
              <a:t>conceptualization</a:t>
            </a:r>
            <a:r>
              <a:rPr lang="it-IT" dirty="0" smtClean="0">
                <a:solidFill>
                  <a:schemeClr val="tx1"/>
                </a:solidFill>
                <a:latin typeface="Times New Roman" panose="02020603050405020304" pitchFamily="18" charset="0"/>
                <a:cs typeface="Times New Roman" panose="02020603050405020304" pitchFamily="18" charset="0"/>
              </a:rPr>
              <a:t>, the </a:t>
            </a:r>
            <a:r>
              <a:rPr lang="it-IT" dirty="0" err="1" smtClean="0">
                <a:solidFill>
                  <a:schemeClr val="tx1"/>
                </a:solidFill>
                <a:latin typeface="Times New Roman" panose="02020603050405020304" pitchFamily="18" charset="0"/>
                <a:cs typeface="Times New Roman" panose="02020603050405020304" pitchFamily="18" charset="0"/>
              </a:rPr>
              <a:t>main</a:t>
            </a:r>
            <a:r>
              <a:rPr lang="it-IT" dirty="0" smtClean="0">
                <a:solidFill>
                  <a:schemeClr val="tx1"/>
                </a:solidFill>
                <a:latin typeface="Times New Roman" panose="02020603050405020304" pitchFamily="18" charset="0"/>
                <a:cs typeface="Times New Roman" panose="02020603050405020304" pitchFamily="18" charset="0"/>
              </a:rPr>
              <a:t> </a:t>
            </a:r>
            <a:r>
              <a:rPr lang="it-IT" dirty="0" err="1" smtClean="0">
                <a:solidFill>
                  <a:schemeClr val="tx1"/>
                </a:solidFill>
                <a:latin typeface="Times New Roman" panose="02020603050405020304" pitchFamily="18" charset="0"/>
                <a:cs typeface="Times New Roman" panose="02020603050405020304" pitchFamily="18" charset="0"/>
              </a:rPr>
              <a:t>obstacle</a:t>
            </a:r>
            <a:r>
              <a:rPr lang="it-IT" dirty="0" smtClean="0">
                <a:solidFill>
                  <a:schemeClr val="tx1"/>
                </a:solidFill>
                <a:latin typeface="Times New Roman" panose="02020603050405020304" pitchFamily="18" charset="0"/>
                <a:cs typeface="Times New Roman" panose="02020603050405020304" pitchFamily="18" charset="0"/>
              </a:rPr>
              <a:t> </a:t>
            </a:r>
            <a:r>
              <a:rPr lang="it-IT" dirty="0" err="1" smtClean="0">
                <a:solidFill>
                  <a:schemeClr val="tx1"/>
                </a:solidFill>
                <a:latin typeface="Times New Roman" panose="02020603050405020304" pitchFamily="18" charset="0"/>
                <a:cs typeface="Times New Roman" panose="02020603050405020304" pitchFamily="18" charset="0"/>
              </a:rPr>
              <a:t>is</a:t>
            </a:r>
            <a:r>
              <a:rPr lang="it-IT" dirty="0" smtClean="0">
                <a:solidFill>
                  <a:schemeClr val="tx1"/>
                </a:solidFill>
                <a:latin typeface="Times New Roman" panose="02020603050405020304" pitchFamily="18" charset="0"/>
                <a:cs typeface="Times New Roman" panose="02020603050405020304" pitchFamily="18" charset="0"/>
              </a:rPr>
              <a:t> </a:t>
            </a:r>
            <a:r>
              <a:rPr lang="it-IT" dirty="0" err="1" smtClean="0">
                <a:solidFill>
                  <a:schemeClr val="tx1"/>
                </a:solidFill>
                <a:latin typeface="Times New Roman" panose="02020603050405020304" pitchFamily="18" charset="0"/>
                <a:cs typeface="Times New Roman" panose="02020603050405020304" pitchFamily="18" charset="0"/>
              </a:rPr>
              <a:t>reading</a:t>
            </a:r>
            <a:r>
              <a:rPr lang="it-IT" dirty="0" smtClean="0">
                <a:solidFill>
                  <a:schemeClr val="tx1"/>
                </a:solidFill>
                <a:latin typeface="Times New Roman" panose="02020603050405020304" pitchFamily="18" charset="0"/>
                <a:cs typeface="Times New Roman" panose="02020603050405020304" pitchFamily="18" charset="0"/>
              </a:rPr>
              <a:t> the </a:t>
            </a:r>
            <a:r>
              <a:rPr lang="it-IT" dirty="0" err="1" smtClean="0">
                <a:solidFill>
                  <a:schemeClr val="tx1"/>
                </a:solidFill>
                <a:latin typeface="Times New Roman" panose="02020603050405020304" pitchFamily="18" charset="0"/>
                <a:cs typeface="Times New Roman" panose="02020603050405020304" pitchFamily="18" charset="0"/>
              </a:rPr>
              <a:t>experience</a:t>
            </a:r>
            <a:r>
              <a:rPr lang="it-IT" dirty="0" smtClean="0">
                <a:solidFill>
                  <a:schemeClr val="tx1"/>
                </a:solidFill>
                <a:latin typeface="Times New Roman" panose="02020603050405020304" pitchFamily="18" charset="0"/>
                <a:cs typeface="Times New Roman" panose="02020603050405020304" pitchFamily="18" charset="0"/>
              </a:rPr>
              <a:t> of outdoor </a:t>
            </a:r>
            <a:r>
              <a:rPr lang="it-IT" dirty="0" err="1" smtClean="0">
                <a:solidFill>
                  <a:schemeClr val="tx1"/>
                </a:solidFill>
                <a:latin typeface="Times New Roman" panose="02020603050405020304" pitchFamily="18" charset="0"/>
                <a:cs typeface="Times New Roman" panose="02020603050405020304" pitchFamily="18" charset="0"/>
              </a:rPr>
              <a:t>learning</a:t>
            </a:r>
            <a:r>
              <a:rPr lang="it-IT" dirty="0" smtClean="0">
                <a:solidFill>
                  <a:schemeClr val="tx1"/>
                </a:solidFill>
                <a:latin typeface="Times New Roman" panose="02020603050405020304" pitchFamily="18" charset="0"/>
                <a:cs typeface="Times New Roman" panose="02020603050405020304" pitchFamily="18" charset="0"/>
              </a:rPr>
              <a:t> in </a:t>
            </a:r>
            <a:r>
              <a:rPr lang="it-IT" dirty="0" err="1" smtClean="0">
                <a:solidFill>
                  <a:schemeClr val="tx1"/>
                </a:solidFill>
                <a:latin typeface="Times New Roman" panose="02020603050405020304" pitchFamily="18" charset="0"/>
                <a:cs typeface="Times New Roman" panose="02020603050405020304" pitchFamily="18" charset="0"/>
              </a:rPr>
              <a:t>terms</a:t>
            </a:r>
            <a:r>
              <a:rPr lang="it-IT" dirty="0" smtClean="0">
                <a:solidFill>
                  <a:schemeClr val="tx1"/>
                </a:solidFill>
                <a:latin typeface="Times New Roman" panose="02020603050405020304" pitchFamily="18" charset="0"/>
                <a:cs typeface="Times New Roman" panose="02020603050405020304" pitchFamily="18" charset="0"/>
              </a:rPr>
              <a:t> of </a:t>
            </a:r>
            <a:r>
              <a:rPr lang="it-IT" dirty="0" err="1" smtClean="0">
                <a:solidFill>
                  <a:schemeClr val="tx1"/>
                </a:solidFill>
                <a:latin typeface="Times New Roman" panose="02020603050405020304" pitchFamily="18" charset="0"/>
                <a:cs typeface="Times New Roman" panose="02020603050405020304" pitchFamily="18" charset="0"/>
              </a:rPr>
              <a:t>pedagogical</a:t>
            </a:r>
            <a:r>
              <a:rPr lang="it-IT" dirty="0" smtClean="0">
                <a:solidFill>
                  <a:schemeClr val="tx1"/>
                </a:solidFill>
                <a:latin typeface="Times New Roman" panose="02020603050405020304" pitchFamily="18" charset="0"/>
                <a:cs typeface="Times New Roman" panose="02020603050405020304" pitchFamily="18" charset="0"/>
              </a:rPr>
              <a:t> </a:t>
            </a:r>
            <a:r>
              <a:rPr lang="it-IT" dirty="0" err="1" smtClean="0">
                <a:solidFill>
                  <a:schemeClr val="tx1"/>
                </a:solidFill>
                <a:latin typeface="Times New Roman" panose="02020603050405020304" pitchFamily="18" charset="0"/>
                <a:cs typeface="Times New Roman" panose="02020603050405020304" pitchFamily="18" charset="0"/>
              </a:rPr>
              <a:t>innovation</a:t>
            </a:r>
            <a:r>
              <a:rPr lang="it-IT" dirty="0" smtClean="0">
                <a:solidFill>
                  <a:schemeClr val="tx1"/>
                </a:solidFill>
                <a:latin typeface="Times New Roman" panose="02020603050405020304" pitchFamily="18" charset="0"/>
                <a:cs typeface="Times New Roman" panose="02020603050405020304" pitchFamily="18" charset="0"/>
              </a:rPr>
              <a:t> of the school </a:t>
            </a:r>
            <a:r>
              <a:rPr lang="it-IT" dirty="0" err="1" smtClean="0">
                <a:solidFill>
                  <a:schemeClr val="tx1"/>
                </a:solidFill>
                <a:latin typeface="Times New Roman" panose="02020603050405020304" pitchFamily="18" charset="0"/>
                <a:cs typeface="Times New Roman" panose="02020603050405020304" pitchFamily="18" charset="0"/>
              </a:rPr>
              <a:t>system</a:t>
            </a:r>
            <a:r>
              <a:rPr lang="it-IT" dirty="0" smtClean="0">
                <a:solidFill>
                  <a:schemeClr val="tx1"/>
                </a:solidFill>
                <a:latin typeface="Times New Roman" panose="02020603050405020304" pitchFamily="18" charset="0"/>
                <a:cs typeface="Times New Roman" panose="02020603050405020304" pitchFamily="18" charset="0"/>
              </a:rPr>
              <a:t> </a:t>
            </a:r>
            <a:endParaRPr lang="it-IT" dirty="0">
              <a:solidFill>
                <a:schemeClr val="tx1"/>
              </a:solidFill>
              <a:latin typeface="Times New Roman" panose="02020603050405020304" pitchFamily="18" charset="0"/>
              <a:cs typeface="Times New Roman" panose="02020603050405020304" pitchFamily="18" charset="0"/>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Tree>
    <p:extLst>
      <p:ext uri="{BB962C8B-B14F-4D97-AF65-F5344CB8AC3E}">
        <p14:creationId xmlns:p14="http://schemas.microsoft.com/office/powerpoint/2010/main" val="3989757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47664" y="1700808"/>
            <a:ext cx="6120680" cy="794519"/>
          </a:xfrm>
          <a:solidFill>
            <a:schemeClr val="accent3">
              <a:lumMod val="60000"/>
              <a:lumOff val="40000"/>
            </a:schemeClr>
          </a:solidFill>
        </p:spPr>
        <p:txBody>
          <a:bodyPr>
            <a:normAutofit fontScale="90000"/>
          </a:bodyPr>
          <a:lstStyle/>
          <a:p>
            <a:r>
              <a:rPr lang="it-IT" dirty="0" smtClean="0"/>
              <a:t/>
            </a:r>
            <a:br>
              <a:rPr lang="it-IT" dirty="0" smtClean="0"/>
            </a:br>
            <a:r>
              <a:rPr lang="it-IT" dirty="0" smtClean="0"/>
              <a:t>Diversity </a:t>
            </a:r>
            <a:br>
              <a:rPr lang="it-IT" dirty="0" smtClean="0"/>
            </a:br>
            <a:endParaRPr lang="it-IT" dirty="0"/>
          </a:p>
        </p:txBody>
      </p:sp>
      <p:sp>
        <p:nvSpPr>
          <p:cNvPr id="3" name="Sottotitolo 2"/>
          <p:cNvSpPr>
            <a:spLocks noGrp="1"/>
          </p:cNvSpPr>
          <p:nvPr>
            <p:ph type="subTitle" idx="1"/>
          </p:nvPr>
        </p:nvSpPr>
        <p:spPr>
          <a:xfrm>
            <a:off x="1187624" y="2636912"/>
            <a:ext cx="6840760" cy="3816424"/>
          </a:xfrm>
        </p:spPr>
        <p:txBody>
          <a:bodyPr>
            <a:normAutofit fontScale="25000" lnSpcReduction="20000"/>
          </a:bodyPr>
          <a:lstStyle/>
          <a:p>
            <a:r>
              <a:rPr lang="it-IT" sz="11200" dirty="0" err="1" smtClean="0">
                <a:solidFill>
                  <a:schemeClr val="tx1"/>
                </a:solidFill>
                <a:latin typeface="Times New Roman" panose="02020603050405020304" pitchFamily="18" charset="0"/>
                <a:cs typeface="Times New Roman" panose="02020603050405020304" pitchFamily="18" charset="0"/>
              </a:rPr>
              <a:t>Rural</a:t>
            </a:r>
            <a:r>
              <a:rPr lang="it-IT" sz="11200" dirty="0" smtClean="0">
                <a:solidFill>
                  <a:schemeClr val="tx1"/>
                </a:solidFill>
                <a:latin typeface="Times New Roman" panose="02020603050405020304" pitchFamily="18" charset="0"/>
                <a:cs typeface="Times New Roman" panose="02020603050405020304" pitchFamily="18" charset="0"/>
              </a:rPr>
              <a:t> culture and </a:t>
            </a:r>
            <a:r>
              <a:rPr lang="it-IT" sz="11200" dirty="0" err="1" smtClean="0">
                <a:solidFill>
                  <a:schemeClr val="tx1"/>
                </a:solidFill>
                <a:latin typeface="Times New Roman" panose="02020603050405020304" pitchFamily="18" charset="0"/>
                <a:cs typeface="Times New Roman" panose="02020603050405020304" pitchFamily="18" charset="0"/>
              </a:rPr>
              <a:t>urban</a:t>
            </a:r>
            <a:r>
              <a:rPr lang="it-IT" sz="11200" dirty="0" smtClean="0">
                <a:solidFill>
                  <a:schemeClr val="tx1"/>
                </a:solidFill>
                <a:latin typeface="Times New Roman" panose="02020603050405020304" pitchFamily="18" charset="0"/>
                <a:cs typeface="Times New Roman" panose="02020603050405020304" pitchFamily="18" charset="0"/>
              </a:rPr>
              <a:t> culture </a:t>
            </a:r>
            <a:r>
              <a:rPr lang="it-IT" sz="11200" dirty="0" err="1" smtClean="0">
                <a:solidFill>
                  <a:schemeClr val="tx1"/>
                </a:solidFill>
                <a:latin typeface="Times New Roman" panose="02020603050405020304" pitchFamily="18" charset="0"/>
                <a:cs typeface="Times New Roman" panose="02020603050405020304" pitchFamily="18" charset="0"/>
              </a:rPr>
              <a:t>is</a:t>
            </a:r>
            <a:r>
              <a:rPr lang="it-IT" sz="11200" dirty="0" smtClean="0">
                <a:solidFill>
                  <a:schemeClr val="tx1"/>
                </a:solidFill>
                <a:latin typeface="Times New Roman" panose="02020603050405020304" pitchFamily="18" charset="0"/>
                <a:cs typeface="Times New Roman" panose="02020603050405020304" pitchFamily="18" charset="0"/>
              </a:rPr>
              <a:t> </a:t>
            </a:r>
            <a:r>
              <a:rPr lang="it-IT" sz="11200" dirty="0" err="1" smtClean="0">
                <a:solidFill>
                  <a:schemeClr val="tx1"/>
                </a:solidFill>
                <a:latin typeface="Times New Roman" panose="02020603050405020304" pitchFamily="18" charset="0"/>
                <a:cs typeface="Times New Roman" panose="02020603050405020304" pitchFamily="18" charset="0"/>
              </a:rPr>
              <a:t>still</a:t>
            </a:r>
            <a:r>
              <a:rPr lang="it-IT" sz="11200" dirty="0" smtClean="0">
                <a:solidFill>
                  <a:schemeClr val="tx1"/>
                </a:solidFill>
                <a:latin typeface="Times New Roman" panose="02020603050405020304" pitchFamily="18" charset="0"/>
                <a:cs typeface="Times New Roman" panose="02020603050405020304" pitchFamily="18" charset="0"/>
              </a:rPr>
              <a:t> a diversity. Students from </a:t>
            </a:r>
            <a:r>
              <a:rPr lang="it-IT" sz="11200" dirty="0" err="1" smtClean="0">
                <a:solidFill>
                  <a:schemeClr val="tx1"/>
                </a:solidFill>
                <a:latin typeface="Times New Roman" panose="02020603050405020304" pitchFamily="18" charset="0"/>
                <a:cs typeface="Times New Roman" panose="02020603050405020304" pitchFamily="18" charset="0"/>
              </a:rPr>
              <a:t>countryside</a:t>
            </a:r>
            <a:r>
              <a:rPr lang="it-IT" sz="11200" dirty="0" smtClean="0">
                <a:solidFill>
                  <a:schemeClr val="tx1"/>
                </a:solidFill>
                <a:latin typeface="Times New Roman" panose="02020603050405020304" pitchFamily="18" charset="0"/>
                <a:cs typeface="Times New Roman" panose="02020603050405020304" pitchFamily="18" charset="0"/>
              </a:rPr>
              <a:t> </a:t>
            </a:r>
            <a:r>
              <a:rPr lang="it-IT" sz="11200" dirty="0" err="1" smtClean="0">
                <a:solidFill>
                  <a:schemeClr val="tx1"/>
                </a:solidFill>
                <a:latin typeface="Times New Roman" panose="02020603050405020304" pitchFamily="18" charset="0"/>
                <a:cs typeface="Times New Roman" panose="02020603050405020304" pitchFamily="18" charset="0"/>
              </a:rPr>
              <a:t>have</a:t>
            </a:r>
            <a:r>
              <a:rPr lang="it-IT" sz="11200" dirty="0" smtClean="0">
                <a:solidFill>
                  <a:schemeClr val="tx1"/>
                </a:solidFill>
                <a:latin typeface="Times New Roman" panose="02020603050405020304" pitchFamily="18" charset="0"/>
                <a:cs typeface="Times New Roman" panose="02020603050405020304" pitchFamily="18" charset="0"/>
              </a:rPr>
              <a:t> </a:t>
            </a:r>
            <a:r>
              <a:rPr lang="it-IT" sz="11200" dirty="0" err="1" smtClean="0">
                <a:solidFill>
                  <a:schemeClr val="tx1"/>
                </a:solidFill>
                <a:latin typeface="Times New Roman" panose="02020603050405020304" pitchFamily="18" charset="0"/>
                <a:cs typeface="Times New Roman" panose="02020603050405020304" pitchFamily="18" charset="0"/>
              </a:rPr>
              <a:t>less</a:t>
            </a:r>
            <a:r>
              <a:rPr lang="it-IT" sz="11200" dirty="0" smtClean="0">
                <a:solidFill>
                  <a:schemeClr val="tx1"/>
                </a:solidFill>
                <a:latin typeface="Times New Roman" panose="02020603050405020304" pitchFamily="18" charset="0"/>
                <a:cs typeface="Times New Roman" panose="02020603050405020304" pitchFamily="18" charset="0"/>
              </a:rPr>
              <a:t> </a:t>
            </a:r>
            <a:r>
              <a:rPr lang="it-IT" sz="11200" dirty="0" err="1" smtClean="0">
                <a:solidFill>
                  <a:schemeClr val="tx1"/>
                </a:solidFill>
                <a:latin typeface="Times New Roman" panose="02020603050405020304" pitchFamily="18" charset="0"/>
                <a:cs typeface="Times New Roman" panose="02020603050405020304" pitchFamily="18" charset="0"/>
              </a:rPr>
              <a:t>opportunities</a:t>
            </a:r>
            <a:r>
              <a:rPr lang="it-IT" sz="11200" dirty="0" smtClean="0">
                <a:solidFill>
                  <a:schemeClr val="tx1"/>
                </a:solidFill>
                <a:latin typeface="Times New Roman" panose="02020603050405020304" pitchFamily="18" charset="0"/>
                <a:cs typeface="Times New Roman" panose="02020603050405020304" pitchFamily="18" charset="0"/>
              </a:rPr>
              <a:t> of </a:t>
            </a:r>
            <a:r>
              <a:rPr lang="it-IT" sz="11200" dirty="0" err="1" smtClean="0">
                <a:solidFill>
                  <a:schemeClr val="tx1"/>
                </a:solidFill>
                <a:latin typeface="Times New Roman" panose="02020603050405020304" pitchFamily="18" charset="0"/>
                <a:cs typeface="Times New Roman" panose="02020603050405020304" pitchFamily="18" charset="0"/>
              </a:rPr>
              <a:t>attending</a:t>
            </a:r>
            <a:r>
              <a:rPr lang="it-IT" sz="11200" dirty="0" smtClean="0">
                <a:solidFill>
                  <a:schemeClr val="tx1"/>
                </a:solidFill>
                <a:latin typeface="Times New Roman" panose="02020603050405020304" pitchFamily="18" charset="0"/>
                <a:cs typeface="Times New Roman" panose="02020603050405020304" pitchFamily="18" charset="0"/>
              </a:rPr>
              <a:t> the </a:t>
            </a:r>
            <a:r>
              <a:rPr lang="it-IT" sz="11200" dirty="0" err="1" smtClean="0">
                <a:solidFill>
                  <a:schemeClr val="tx1"/>
                </a:solidFill>
                <a:latin typeface="Times New Roman" panose="02020603050405020304" pitchFamily="18" charset="0"/>
                <a:cs typeface="Times New Roman" panose="02020603050405020304" pitchFamily="18" charset="0"/>
              </a:rPr>
              <a:t>lessons</a:t>
            </a:r>
            <a:r>
              <a:rPr lang="it-IT" sz="11200" dirty="0" smtClean="0">
                <a:solidFill>
                  <a:schemeClr val="tx1"/>
                </a:solidFill>
                <a:latin typeface="Times New Roman" panose="02020603050405020304" pitchFamily="18" charset="0"/>
                <a:cs typeface="Times New Roman" panose="02020603050405020304" pitchFamily="18" charset="0"/>
              </a:rPr>
              <a:t> and the </a:t>
            </a:r>
            <a:r>
              <a:rPr lang="it-IT" sz="11200" dirty="0" err="1" smtClean="0">
                <a:solidFill>
                  <a:schemeClr val="tx1"/>
                </a:solidFill>
                <a:latin typeface="Times New Roman" panose="02020603050405020304" pitchFamily="18" charset="0"/>
                <a:cs typeface="Times New Roman" panose="02020603050405020304" pitchFamily="18" charset="0"/>
              </a:rPr>
              <a:t>risk</a:t>
            </a:r>
            <a:r>
              <a:rPr lang="it-IT" sz="11200" dirty="0" smtClean="0">
                <a:solidFill>
                  <a:schemeClr val="tx1"/>
                </a:solidFill>
                <a:latin typeface="Times New Roman" panose="02020603050405020304" pitchFamily="18" charset="0"/>
                <a:cs typeface="Times New Roman" panose="02020603050405020304" pitchFamily="18" charset="0"/>
              </a:rPr>
              <a:t> </a:t>
            </a:r>
            <a:r>
              <a:rPr lang="it-IT" sz="11200" dirty="0" err="1" smtClean="0">
                <a:solidFill>
                  <a:schemeClr val="tx1"/>
                </a:solidFill>
                <a:latin typeface="Times New Roman" panose="02020603050405020304" pitchFamily="18" charset="0"/>
                <a:cs typeface="Times New Roman" panose="02020603050405020304" pitchFamily="18" charset="0"/>
              </a:rPr>
              <a:t>is</a:t>
            </a:r>
            <a:r>
              <a:rPr lang="it-IT" sz="11200" dirty="0" smtClean="0">
                <a:solidFill>
                  <a:schemeClr val="tx1"/>
                </a:solidFill>
                <a:latin typeface="Times New Roman" panose="02020603050405020304" pitchFamily="18" charset="0"/>
                <a:cs typeface="Times New Roman" panose="02020603050405020304" pitchFamily="18" charset="0"/>
              </a:rPr>
              <a:t> to </a:t>
            </a:r>
            <a:r>
              <a:rPr lang="it-IT" sz="11200" dirty="0" err="1" smtClean="0">
                <a:solidFill>
                  <a:schemeClr val="tx1"/>
                </a:solidFill>
                <a:latin typeface="Times New Roman" panose="02020603050405020304" pitchFamily="18" charset="0"/>
                <a:cs typeface="Times New Roman" panose="02020603050405020304" pitchFamily="18" charset="0"/>
              </a:rPr>
              <a:t>feel</a:t>
            </a:r>
            <a:r>
              <a:rPr lang="it-IT" sz="11200" dirty="0" smtClean="0">
                <a:solidFill>
                  <a:schemeClr val="tx1"/>
                </a:solidFill>
                <a:latin typeface="Times New Roman" panose="02020603050405020304" pitchFamily="18" charset="0"/>
                <a:cs typeface="Times New Roman" panose="02020603050405020304" pitchFamily="18" charset="0"/>
              </a:rPr>
              <a:t> </a:t>
            </a:r>
            <a:r>
              <a:rPr lang="it-IT" sz="11200" dirty="0" err="1" smtClean="0">
                <a:solidFill>
                  <a:schemeClr val="tx1"/>
                </a:solidFill>
                <a:latin typeface="Times New Roman" panose="02020603050405020304" pitchFamily="18" charset="0"/>
                <a:cs typeface="Times New Roman" panose="02020603050405020304" pitchFamily="18" charset="0"/>
              </a:rPr>
              <a:t>excluded</a:t>
            </a:r>
            <a:r>
              <a:rPr lang="it-IT" sz="11200" dirty="0" smtClean="0">
                <a:solidFill>
                  <a:schemeClr val="tx1"/>
                </a:solidFill>
                <a:latin typeface="Times New Roman" panose="02020603050405020304" pitchFamily="18" charset="0"/>
                <a:cs typeface="Times New Roman" panose="02020603050405020304" pitchFamily="18" charset="0"/>
              </a:rPr>
              <a:t>.</a:t>
            </a:r>
          </a:p>
          <a:p>
            <a:endParaRPr lang="it-IT" sz="11200" dirty="0" smtClean="0">
              <a:solidFill>
                <a:schemeClr val="tx1"/>
              </a:solidFill>
              <a:latin typeface="Times New Roman" panose="02020603050405020304" pitchFamily="18" charset="0"/>
              <a:cs typeface="Times New Roman" panose="02020603050405020304" pitchFamily="18" charset="0"/>
            </a:endParaRPr>
          </a:p>
          <a:p>
            <a:r>
              <a:rPr lang="it-IT" sz="11200" dirty="0" smtClean="0">
                <a:solidFill>
                  <a:schemeClr val="tx1"/>
                </a:solidFill>
                <a:latin typeface="Times New Roman" panose="02020603050405020304" pitchFamily="18" charset="0"/>
                <a:cs typeface="Times New Roman" panose="02020603050405020304" pitchFamily="18" charset="0"/>
              </a:rPr>
              <a:t>The </a:t>
            </a:r>
            <a:r>
              <a:rPr lang="it-IT" sz="11200" dirty="0" err="1" smtClean="0">
                <a:solidFill>
                  <a:schemeClr val="tx1"/>
                </a:solidFill>
                <a:latin typeface="Times New Roman" panose="02020603050405020304" pitchFamily="18" charset="0"/>
                <a:cs typeface="Times New Roman" panose="02020603050405020304" pitchFamily="18" charset="0"/>
              </a:rPr>
              <a:t>adoption</a:t>
            </a:r>
            <a:r>
              <a:rPr lang="it-IT" sz="11200" dirty="0" smtClean="0">
                <a:solidFill>
                  <a:schemeClr val="tx1"/>
                </a:solidFill>
                <a:latin typeface="Times New Roman" panose="02020603050405020304" pitchFamily="18" charset="0"/>
                <a:cs typeface="Times New Roman" panose="02020603050405020304" pitchFamily="18" charset="0"/>
              </a:rPr>
              <a:t> of Multiple </a:t>
            </a:r>
            <a:r>
              <a:rPr lang="it-IT" sz="11200" dirty="0" err="1" smtClean="0">
                <a:solidFill>
                  <a:schemeClr val="tx1"/>
                </a:solidFill>
                <a:latin typeface="Times New Roman" panose="02020603050405020304" pitchFamily="18" charset="0"/>
                <a:cs typeface="Times New Roman" panose="02020603050405020304" pitchFamily="18" charset="0"/>
              </a:rPr>
              <a:t>Interaction</a:t>
            </a:r>
            <a:r>
              <a:rPr lang="it-IT" sz="11200" dirty="0" smtClean="0">
                <a:solidFill>
                  <a:schemeClr val="tx1"/>
                </a:solidFill>
                <a:latin typeface="Times New Roman" panose="02020603050405020304" pitchFamily="18" charset="0"/>
                <a:cs typeface="Times New Roman" panose="02020603050405020304" pitchFamily="18" charset="0"/>
              </a:rPr>
              <a:t> Team Education (</a:t>
            </a:r>
            <a:r>
              <a:rPr lang="it-IT" sz="11200" dirty="0" err="1" smtClean="0">
                <a:solidFill>
                  <a:schemeClr val="tx1"/>
                </a:solidFill>
                <a:latin typeface="Times New Roman" panose="02020603050405020304" pitchFamily="18" charset="0"/>
                <a:cs typeface="Times New Roman" panose="02020603050405020304" pitchFamily="18" charset="0"/>
              </a:rPr>
              <a:t>see</a:t>
            </a:r>
            <a:r>
              <a:rPr lang="it-IT" sz="11200" dirty="0" smtClean="0">
                <a:solidFill>
                  <a:schemeClr val="tx1"/>
                </a:solidFill>
                <a:latin typeface="Times New Roman" panose="02020603050405020304" pitchFamily="18" charset="0"/>
                <a:cs typeface="Times New Roman" panose="02020603050405020304" pitchFamily="18" charset="0"/>
              </a:rPr>
              <a:t> the 3 </a:t>
            </a:r>
            <a:r>
              <a:rPr lang="it-IT" sz="11200" dirty="0" err="1" smtClean="0">
                <a:solidFill>
                  <a:schemeClr val="tx1"/>
                </a:solidFill>
                <a:latin typeface="Times New Roman" panose="02020603050405020304" pitchFamily="18" charset="0"/>
                <a:cs typeface="Times New Roman" panose="02020603050405020304" pitchFamily="18" charset="0"/>
              </a:rPr>
              <a:t>Power</a:t>
            </a:r>
            <a:r>
              <a:rPr lang="it-IT" sz="11200" dirty="0" smtClean="0">
                <a:solidFill>
                  <a:schemeClr val="tx1"/>
                </a:solidFill>
                <a:latin typeface="Times New Roman" panose="02020603050405020304" pitchFamily="18" charset="0"/>
                <a:cs typeface="Times New Roman" panose="02020603050405020304" pitchFamily="18" charset="0"/>
              </a:rPr>
              <a:t> Point) </a:t>
            </a:r>
            <a:r>
              <a:rPr lang="it-IT" sz="11200" dirty="0" err="1" smtClean="0">
                <a:solidFill>
                  <a:schemeClr val="tx1"/>
                </a:solidFill>
                <a:latin typeface="Times New Roman" panose="02020603050405020304" pitchFamily="18" charset="0"/>
                <a:cs typeface="Times New Roman" panose="02020603050405020304" pitchFamily="18" charset="0"/>
              </a:rPr>
              <a:t>was</a:t>
            </a:r>
            <a:r>
              <a:rPr lang="it-IT" sz="11200" dirty="0" smtClean="0">
                <a:solidFill>
                  <a:schemeClr val="tx1"/>
                </a:solidFill>
                <a:latin typeface="Times New Roman" panose="02020603050405020304" pitchFamily="18" charset="0"/>
                <a:cs typeface="Times New Roman" panose="02020603050405020304" pitchFamily="18" charset="0"/>
              </a:rPr>
              <a:t> a </a:t>
            </a:r>
            <a:r>
              <a:rPr lang="it-IT" sz="11200" dirty="0" err="1" smtClean="0">
                <a:solidFill>
                  <a:schemeClr val="tx1"/>
                </a:solidFill>
                <a:latin typeface="Times New Roman" panose="02020603050405020304" pitchFamily="18" charset="0"/>
                <a:cs typeface="Times New Roman" panose="02020603050405020304" pitchFamily="18" charset="0"/>
              </a:rPr>
              <a:t>methodology</a:t>
            </a:r>
            <a:r>
              <a:rPr lang="it-IT" sz="11200" dirty="0" smtClean="0">
                <a:solidFill>
                  <a:schemeClr val="tx1"/>
                </a:solidFill>
                <a:latin typeface="Times New Roman" panose="02020603050405020304" pitchFamily="18" charset="0"/>
                <a:cs typeface="Times New Roman" panose="02020603050405020304" pitchFamily="18" charset="0"/>
              </a:rPr>
              <a:t> to </a:t>
            </a:r>
            <a:r>
              <a:rPr lang="it-IT" sz="11200" dirty="0" err="1" smtClean="0">
                <a:solidFill>
                  <a:schemeClr val="tx1"/>
                </a:solidFill>
                <a:latin typeface="Times New Roman" panose="02020603050405020304" pitchFamily="18" charset="0"/>
                <a:cs typeface="Times New Roman" panose="02020603050405020304" pitchFamily="18" charset="0"/>
              </a:rPr>
              <a:t>allow</a:t>
            </a:r>
            <a:r>
              <a:rPr lang="it-IT" sz="11200" dirty="0" smtClean="0">
                <a:solidFill>
                  <a:schemeClr val="tx1"/>
                </a:solidFill>
                <a:latin typeface="Times New Roman" panose="02020603050405020304" pitchFamily="18" charset="0"/>
                <a:cs typeface="Times New Roman" panose="02020603050405020304" pitchFamily="18" charset="0"/>
              </a:rPr>
              <a:t> </a:t>
            </a:r>
            <a:r>
              <a:rPr lang="it-IT" sz="11200" dirty="0" err="1" smtClean="0">
                <a:solidFill>
                  <a:schemeClr val="tx1"/>
                </a:solidFill>
                <a:latin typeface="Times New Roman" panose="02020603050405020304" pitchFamily="18" charset="0"/>
                <a:cs typeface="Times New Roman" panose="02020603050405020304" pitchFamily="18" charset="0"/>
              </a:rPr>
              <a:t>all</a:t>
            </a:r>
            <a:r>
              <a:rPr lang="it-IT" sz="11200" dirty="0" smtClean="0">
                <a:solidFill>
                  <a:schemeClr val="tx1"/>
                </a:solidFill>
                <a:latin typeface="Times New Roman" panose="02020603050405020304" pitchFamily="18" charset="0"/>
                <a:cs typeface="Times New Roman" panose="02020603050405020304" pitchFamily="18" charset="0"/>
              </a:rPr>
              <a:t> </a:t>
            </a:r>
            <a:r>
              <a:rPr lang="it-IT" sz="11200" dirty="0" err="1" smtClean="0">
                <a:solidFill>
                  <a:schemeClr val="tx1"/>
                </a:solidFill>
                <a:latin typeface="Times New Roman" panose="02020603050405020304" pitchFamily="18" charset="0"/>
                <a:cs typeface="Times New Roman" panose="02020603050405020304" pitchFamily="18" charset="0"/>
              </a:rPr>
              <a:t>students</a:t>
            </a:r>
            <a:r>
              <a:rPr lang="it-IT" sz="11200" dirty="0" smtClean="0">
                <a:solidFill>
                  <a:schemeClr val="tx1"/>
                </a:solidFill>
                <a:latin typeface="Times New Roman" panose="02020603050405020304" pitchFamily="18" charset="0"/>
                <a:cs typeface="Times New Roman" panose="02020603050405020304" pitchFamily="18" charset="0"/>
              </a:rPr>
              <a:t> to be </a:t>
            </a:r>
            <a:r>
              <a:rPr lang="it-IT" sz="11200" dirty="0" err="1" smtClean="0">
                <a:solidFill>
                  <a:schemeClr val="tx1"/>
                </a:solidFill>
                <a:latin typeface="Times New Roman" panose="02020603050405020304" pitchFamily="18" charset="0"/>
                <a:cs typeface="Times New Roman" panose="02020603050405020304" pitchFamily="18" charset="0"/>
              </a:rPr>
              <a:t>active</a:t>
            </a:r>
            <a:r>
              <a:rPr lang="it-IT" sz="11200" dirty="0" smtClean="0">
                <a:solidFill>
                  <a:schemeClr val="tx1"/>
                </a:solidFill>
                <a:latin typeface="Times New Roman" panose="02020603050405020304" pitchFamily="18" charset="0"/>
                <a:cs typeface="Times New Roman" panose="02020603050405020304" pitchFamily="18" charset="0"/>
              </a:rPr>
              <a:t> in the </a:t>
            </a:r>
            <a:r>
              <a:rPr lang="it-IT" sz="11200" dirty="0" err="1" smtClean="0">
                <a:solidFill>
                  <a:schemeClr val="tx1"/>
                </a:solidFill>
                <a:latin typeface="Times New Roman" panose="02020603050405020304" pitchFamily="18" charset="0"/>
                <a:cs typeface="Times New Roman" panose="02020603050405020304" pitchFamily="18" charset="0"/>
              </a:rPr>
              <a:t>process</a:t>
            </a:r>
            <a:r>
              <a:rPr lang="it-IT" sz="11200" dirty="0" smtClean="0">
                <a:solidFill>
                  <a:schemeClr val="tx1"/>
                </a:solidFill>
                <a:latin typeface="Times New Roman" panose="02020603050405020304" pitchFamily="18" charset="0"/>
                <a:cs typeface="Times New Roman" panose="02020603050405020304" pitchFamily="18" charset="0"/>
              </a:rPr>
              <a:t> of building the </a:t>
            </a:r>
            <a:r>
              <a:rPr lang="it-IT" sz="11200" dirty="0" err="1" smtClean="0">
                <a:solidFill>
                  <a:schemeClr val="tx1"/>
                </a:solidFill>
                <a:latin typeface="Times New Roman" panose="02020603050405020304" pitchFamily="18" charset="0"/>
                <a:cs typeface="Times New Roman" panose="02020603050405020304" pitchFamily="18" charset="0"/>
              </a:rPr>
              <a:t>knowledge</a:t>
            </a:r>
            <a:r>
              <a:rPr lang="it-IT" sz="11200" dirty="0" smtClean="0">
                <a:solidFill>
                  <a:schemeClr val="tx1"/>
                </a:solidFill>
                <a:latin typeface="Times New Roman" panose="02020603050405020304" pitchFamily="18" charset="0"/>
                <a:cs typeface="Times New Roman" panose="02020603050405020304" pitchFamily="18" charset="0"/>
              </a:rPr>
              <a:t> and </a:t>
            </a:r>
            <a:r>
              <a:rPr lang="it-IT" sz="11200" dirty="0" err="1" smtClean="0">
                <a:solidFill>
                  <a:schemeClr val="tx1"/>
                </a:solidFill>
                <a:latin typeface="Times New Roman" panose="02020603050405020304" pitchFamily="18" charset="0"/>
                <a:cs typeface="Times New Roman" panose="02020603050405020304" pitchFamily="18" charset="0"/>
              </a:rPr>
              <a:t>feel</a:t>
            </a:r>
            <a:r>
              <a:rPr lang="it-IT" sz="11200" dirty="0" smtClean="0">
                <a:solidFill>
                  <a:schemeClr val="tx1"/>
                </a:solidFill>
                <a:latin typeface="Times New Roman" panose="02020603050405020304" pitchFamily="18" charset="0"/>
                <a:cs typeface="Times New Roman" panose="02020603050405020304" pitchFamily="18" charset="0"/>
              </a:rPr>
              <a:t> </a:t>
            </a:r>
            <a:r>
              <a:rPr lang="it-IT" sz="11200" dirty="0" err="1" smtClean="0">
                <a:solidFill>
                  <a:schemeClr val="tx1"/>
                </a:solidFill>
                <a:latin typeface="Times New Roman" panose="02020603050405020304" pitchFamily="18" charset="0"/>
                <a:cs typeface="Times New Roman" panose="02020603050405020304" pitchFamily="18" charset="0"/>
              </a:rPr>
              <a:t>included</a:t>
            </a:r>
            <a:r>
              <a:rPr lang="it-IT" sz="11200" dirty="0" smtClean="0">
                <a:solidFill>
                  <a:schemeClr val="tx1"/>
                </a:solidFill>
                <a:latin typeface="Times New Roman" panose="02020603050405020304" pitchFamily="18" charset="0"/>
                <a:cs typeface="Times New Roman" panose="02020603050405020304" pitchFamily="18" charset="0"/>
              </a:rPr>
              <a:t> in </a:t>
            </a:r>
            <a:r>
              <a:rPr lang="it-IT" sz="11200" dirty="0" err="1" smtClean="0">
                <a:solidFill>
                  <a:schemeClr val="tx1"/>
                </a:solidFill>
                <a:latin typeface="Times New Roman" panose="02020603050405020304" pitchFamily="18" charset="0"/>
                <a:cs typeface="Times New Roman" panose="02020603050405020304" pitchFamily="18" charset="0"/>
              </a:rPr>
              <a:t>each</a:t>
            </a:r>
            <a:r>
              <a:rPr lang="it-IT" sz="11200" dirty="0" smtClean="0">
                <a:solidFill>
                  <a:schemeClr val="tx1"/>
                </a:solidFill>
                <a:latin typeface="Times New Roman" panose="02020603050405020304" pitchFamily="18" charset="0"/>
                <a:cs typeface="Times New Roman" panose="02020603050405020304" pitchFamily="18" charset="0"/>
              </a:rPr>
              <a:t> part of the </a:t>
            </a:r>
            <a:r>
              <a:rPr lang="it-IT" sz="11200" dirty="0" err="1" smtClean="0">
                <a:solidFill>
                  <a:schemeClr val="tx1"/>
                </a:solidFill>
                <a:latin typeface="Times New Roman" panose="02020603050405020304" pitchFamily="18" charset="0"/>
                <a:cs typeface="Times New Roman" panose="02020603050405020304" pitchFamily="18" charset="0"/>
              </a:rPr>
              <a:t>process</a:t>
            </a:r>
            <a:r>
              <a:rPr lang="it-IT" sz="11200" dirty="0" smtClean="0">
                <a:solidFill>
                  <a:schemeClr val="tx1"/>
                </a:solidFill>
                <a:latin typeface="Times New Roman" panose="02020603050405020304" pitchFamily="18" charset="0"/>
                <a:cs typeface="Times New Roman" panose="02020603050405020304" pitchFamily="18" charset="0"/>
              </a:rPr>
              <a:t>.</a:t>
            </a:r>
          </a:p>
          <a:p>
            <a:endParaRPr lang="it-IT" sz="11200" dirty="0" smtClean="0">
              <a:solidFill>
                <a:schemeClr val="tx1"/>
              </a:solidFill>
              <a:latin typeface="Times New Roman" panose="02020603050405020304" pitchFamily="18" charset="0"/>
              <a:cs typeface="Times New Roman" panose="02020603050405020304" pitchFamily="18" charset="0"/>
            </a:endParaRPr>
          </a:p>
          <a:p>
            <a:endParaRPr lang="it-IT" dirty="0" smtClean="0">
              <a:solidFill>
                <a:schemeClr val="tx1"/>
              </a:solidFill>
              <a:latin typeface="Times New Roman" panose="02020603050405020304" pitchFamily="18" charset="0"/>
              <a:cs typeface="Times New Roman" panose="02020603050405020304" pitchFamily="18" charset="0"/>
            </a:endParaRPr>
          </a:p>
          <a:p>
            <a:endParaRPr lang="it-IT" dirty="0" smtClean="0">
              <a:solidFill>
                <a:schemeClr val="tx1"/>
              </a:solidFill>
              <a:latin typeface="Times New Roman" panose="02020603050405020304" pitchFamily="18" charset="0"/>
              <a:cs typeface="Times New Roman" panose="02020603050405020304" pitchFamily="18" charset="0"/>
            </a:endParaRPr>
          </a:p>
          <a:p>
            <a:endParaRPr lang="it-IT" dirty="0" smtClean="0">
              <a:solidFill>
                <a:schemeClr val="tx1"/>
              </a:solidFill>
              <a:latin typeface="Times New Roman" panose="02020603050405020304" pitchFamily="18" charset="0"/>
              <a:cs typeface="Times New Roman" panose="02020603050405020304" pitchFamily="18" charset="0"/>
            </a:endParaRPr>
          </a:p>
          <a:p>
            <a:endParaRPr lang="it-IT" dirty="0" smtClean="0">
              <a:solidFill>
                <a:schemeClr val="tx1"/>
              </a:solidFill>
              <a:latin typeface="Times New Roman" panose="02020603050405020304" pitchFamily="18" charset="0"/>
              <a:cs typeface="Times New Roman" panose="02020603050405020304" pitchFamily="18" charset="0"/>
            </a:endParaRPr>
          </a:p>
          <a:p>
            <a:r>
              <a:rPr lang="it-IT" dirty="0" smtClean="0">
                <a:solidFill>
                  <a:schemeClr val="tx1"/>
                </a:solidFill>
                <a:latin typeface="Times New Roman" panose="02020603050405020304" pitchFamily="18" charset="0"/>
                <a:cs typeface="Times New Roman" panose="02020603050405020304" pitchFamily="18" charset="0"/>
              </a:rPr>
              <a:t> </a:t>
            </a:r>
          </a:p>
          <a:p>
            <a:endParaRPr lang="it-IT" dirty="0" smtClean="0">
              <a:solidFill>
                <a:schemeClr val="tx1"/>
              </a:solidFill>
            </a:endParaRPr>
          </a:p>
          <a:p>
            <a:endParaRPr lang="it-IT" dirty="0"/>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Tree>
    <p:extLst>
      <p:ext uri="{BB962C8B-B14F-4D97-AF65-F5344CB8AC3E}">
        <p14:creationId xmlns:p14="http://schemas.microsoft.com/office/powerpoint/2010/main" val="119106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722511"/>
          </a:xfrm>
        </p:spPr>
        <p:txBody>
          <a:bodyPr>
            <a:normAutofit fontScale="90000"/>
          </a:bodyPr>
          <a:lstStyle/>
          <a:p>
            <a:r>
              <a:rPr lang="it-IT" dirty="0" err="1" smtClean="0"/>
              <a:t>Argument</a:t>
            </a:r>
            <a:endParaRPr lang="it-IT" dirty="0"/>
          </a:p>
        </p:txBody>
      </p:sp>
      <p:sp>
        <p:nvSpPr>
          <p:cNvPr id="3" name="Sottotitolo 2"/>
          <p:cNvSpPr>
            <a:spLocks noGrp="1"/>
          </p:cNvSpPr>
          <p:nvPr>
            <p:ph type="subTitle" idx="1"/>
          </p:nvPr>
        </p:nvSpPr>
        <p:spPr>
          <a:xfrm>
            <a:off x="1407604" y="2924944"/>
            <a:ext cx="6400800" cy="2351112"/>
          </a:xfrm>
        </p:spPr>
        <p:txBody>
          <a:bodyPr>
            <a:noAutofit/>
          </a:bodyPr>
          <a:lstStyle/>
          <a:p>
            <a:pPr>
              <a:lnSpc>
                <a:spcPct val="170000"/>
              </a:lnSpc>
            </a:pPr>
            <a:r>
              <a:rPr lang="it-IT" sz="2400" dirty="0" err="1" smtClean="0">
                <a:solidFill>
                  <a:schemeClr val="tx1"/>
                </a:solidFill>
                <a:latin typeface="Times New Roman" panose="02020603050405020304" pitchFamily="18" charset="0"/>
                <a:cs typeface="Times New Roman" panose="02020603050405020304" pitchFamily="18" charset="0"/>
              </a:rPr>
              <a:t>Forest</a:t>
            </a:r>
            <a:r>
              <a:rPr lang="it-IT" sz="2400" dirty="0" smtClean="0">
                <a:solidFill>
                  <a:schemeClr val="tx1"/>
                </a:solidFill>
                <a:latin typeface="Times New Roman" panose="02020603050405020304" pitchFamily="18" charset="0"/>
                <a:cs typeface="Times New Roman" panose="02020603050405020304" pitchFamily="18" charset="0"/>
              </a:rPr>
              <a:t> School, a </a:t>
            </a:r>
            <a:r>
              <a:rPr lang="it-IT" sz="2400" dirty="0" err="1" smtClean="0">
                <a:solidFill>
                  <a:schemeClr val="tx1"/>
                </a:solidFill>
                <a:latin typeface="Times New Roman" panose="02020603050405020304" pitchFamily="18" charset="0"/>
                <a:cs typeface="Times New Roman" panose="02020603050405020304" pitchFamily="18" charset="0"/>
              </a:rPr>
              <a:t>place</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where</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children</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learn</a:t>
            </a:r>
            <a:r>
              <a:rPr lang="it-IT" sz="2400" dirty="0" smtClean="0">
                <a:solidFill>
                  <a:schemeClr val="tx1"/>
                </a:solidFill>
                <a:latin typeface="Times New Roman" panose="02020603050405020304" pitchFamily="18" charset="0"/>
                <a:cs typeface="Times New Roman" panose="02020603050405020304" pitchFamily="18" charset="0"/>
              </a:rPr>
              <a:t> the </a:t>
            </a:r>
            <a:r>
              <a:rPr lang="it-IT" sz="2400" dirty="0" err="1" smtClean="0">
                <a:solidFill>
                  <a:schemeClr val="tx1"/>
                </a:solidFill>
                <a:latin typeface="Times New Roman" panose="02020603050405020304" pitchFamily="18" charset="0"/>
                <a:cs typeface="Times New Roman" panose="02020603050405020304" pitchFamily="18" charset="0"/>
              </a:rPr>
              <a:t>value</a:t>
            </a:r>
            <a:r>
              <a:rPr lang="it-IT" sz="2400" dirty="0" smtClean="0">
                <a:solidFill>
                  <a:schemeClr val="tx1"/>
                </a:solidFill>
                <a:latin typeface="Times New Roman" panose="02020603050405020304" pitchFamily="18" charset="0"/>
                <a:cs typeface="Times New Roman" panose="02020603050405020304" pitchFamily="18" charset="0"/>
              </a:rPr>
              <a:t> of Nature in </a:t>
            </a:r>
            <a:r>
              <a:rPr lang="it-IT" sz="2400" dirty="0" err="1" smtClean="0">
                <a:solidFill>
                  <a:schemeClr val="tx1"/>
                </a:solidFill>
                <a:latin typeface="Times New Roman" panose="02020603050405020304" pitchFamily="18" charset="0"/>
                <a:cs typeface="Times New Roman" panose="02020603050405020304" pitchFamily="18" charset="0"/>
              </a:rPr>
              <a:t>our</a:t>
            </a:r>
            <a:r>
              <a:rPr lang="it-IT" sz="2400" dirty="0" smtClean="0">
                <a:solidFill>
                  <a:schemeClr val="tx1"/>
                </a:solidFill>
                <a:latin typeface="Times New Roman" panose="02020603050405020304" pitchFamily="18" charset="0"/>
                <a:cs typeface="Times New Roman" panose="02020603050405020304" pitchFamily="18" charset="0"/>
              </a:rPr>
              <a:t> life and </a:t>
            </a:r>
            <a:r>
              <a:rPr lang="it-IT" sz="2400" dirty="0" err="1" smtClean="0">
                <a:solidFill>
                  <a:schemeClr val="tx1"/>
                </a:solidFill>
                <a:latin typeface="Times New Roman" panose="02020603050405020304" pitchFamily="18" charset="0"/>
                <a:cs typeface="Times New Roman" panose="02020603050405020304" pitchFamily="18" charset="0"/>
              </a:rPr>
              <a:t>respect</a:t>
            </a:r>
            <a:r>
              <a:rPr lang="it-IT" sz="2400" dirty="0" smtClean="0">
                <a:solidFill>
                  <a:schemeClr val="tx1"/>
                </a:solidFill>
                <a:latin typeface="Times New Roman" panose="02020603050405020304" pitchFamily="18" charset="0"/>
                <a:cs typeface="Times New Roman" panose="02020603050405020304" pitchFamily="18" charset="0"/>
              </a:rPr>
              <a:t> the </a:t>
            </a:r>
            <a:r>
              <a:rPr lang="it-IT" sz="2400" dirty="0" err="1" smtClean="0">
                <a:solidFill>
                  <a:schemeClr val="tx1"/>
                </a:solidFill>
                <a:latin typeface="Times New Roman" panose="02020603050405020304" pitchFamily="18" charset="0"/>
                <a:cs typeface="Times New Roman" panose="02020603050405020304" pitchFamily="18" charset="0"/>
              </a:rPr>
              <a:t>environment</a:t>
            </a:r>
            <a:r>
              <a:rPr lang="it-IT" sz="2400" dirty="0" smtClean="0">
                <a:solidFill>
                  <a:schemeClr val="tx1"/>
                </a:solidFill>
                <a:latin typeface="Times New Roman" panose="02020603050405020304" pitchFamily="18" charset="0"/>
                <a:cs typeface="Times New Roman" panose="02020603050405020304" pitchFamily="18" charset="0"/>
              </a:rPr>
              <a:t> in outdoor </a:t>
            </a:r>
            <a:r>
              <a:rPr lang="it-IT" sz="2400" dirty="0" err="1" smtClean="0">
                <a:solidFill>
                  <a:schemeClr val="tx1"/>
                </a:solidFill>
                <a:latin typeface="Times New Roman" panose="02020603050405020304" pitchFamily="18" charset="0"/>
                <a:cs typeface="Times New Roman" panose="02020603050405020304" pitchFamily="18" charset="0"/>
              </a:rPr>
              <a:t>context</a:t>
            </a:r>
            <a:r>
              <a:rPr lang="it-IT" sz="2400" dirty="0" smtClean="0">
                <a:solidFill>
                  <a:schemeClr val="tx1"/>
                </a:solidFill>
                <a:latin typeface="Times New Roman" panose="02020603050405020304" pitchFamily="18" charset="0"/>
                <a:cs typeface="Times New Roman" panose="02020603050405020304" pitchFamily="18" charset="0"/>
              </a:rPr>
              <a:t> </a:t>
            </a:r>
            <a:endParaRPr lang="it-IT" sz="2400" dirty="0">
              <a:solidFill>
                <a:schemeClr val="tx1"/>
              </a:solidFill>
              <a:latin typeface="Times New Roman" panose="02020603050405020304" pitchFamily="18" charset="0"/>
              <a:cs typeface="Times New Roman" panose="02020603050405020304" pitchFamily="18" charset="0"/>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Tree>
    <p:extLst>
      <p:ext uri="{BB962C8B-B14F-4D97-AF65-F5344CB8AC3E}">
        <p14:creationId xmlns:p14="http://schemas.microsoft.com/office/powerpoint/2010/main" val="289645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1628800"/>
            <a:ext cx="7772400" cy="1470025"/>
          </a:xfrm>
          <a:solidFill>
            <a:schemeClr val="accent1">
              <a:lumMod val="20000"/>
              <a:lumOff val="80000"/>
            </a:schemeClr>
          </a:solidFill>
        </p:spPr>
        <p:txBody>
          <a:bodyPr/>
          <a:lstStyle/>
          <a:p>
            <a:r>
              <a:rPr lang="it-IT" dirty="0" smtClean="0">
                <a:latin typeface="Times New Roman" panose="02020603050405020304" pitchFamily="18" charset="0"/>
                <a:cs typeface="Times New Roman" panose="02020603050405020304" pitchFamily="18" charset="0"/>
              </a:rPr>
              <a:t>School education and outdoor education </a:t>
            </a:r>
            <a:endParaRPr lang="it-IT"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1407604" y="3356992"/>
            <a:ext cx="6400800" cy="1752600"/>
          </a:xfrm>
        </p:spPr>
        <p:txBody>
          <a:bodyPr/>
          <a:lstStyle/>
          <a:p>
            <a:r>
              <a:rPr lang="it-IT" dirty="0" err="1" smtClean="0">
                <a:solidFill>
                  <a:schemeClr val="tx1"/>
                </a:solidFill>
                <a:latin typeface="Times New Roman" panose="02020603050405020304" pitchFamily="18" charset="0"/>
                <a:cs typeface="Times New Roman" panose="02020603050405020304" pitchFamily="18" charset="0"/>
              </a:rPr>
              <a:t>Observations</a:t>
            </a:r>
            <a:r>
              <a:rPr lang="it-IT" dirty="0" smtClean="0">
                <a:solidFill>
                  <a:schemeClr val="tx1"/>
                </a:solidFill>
                <a:latin typeface="Times New Roman" panose="02020603050405020304" pitchFamily="18" charset="0"/>
                <a:cs typeface="Times New Roman" panose="02020603050405020304" pitchFamily="18" charset="0"/>
              </a:rPr>
              <a:t> of </a:t>
            </a:r>
            <a:r>
              <a:rPr lang="it-IT" dirty="0" err="1" smtClean="0">
                <a:solidFill>
                  <a:schemeClr val="tx1"/>
                </a:solidFill>
                <a:latin typeface="Times New Roman" panose="02020603050405020304" pitchFamily="18" charset="0"/>
                <a:cs typeface="Times New Roman" panose="02020603050405020304" pitchFamily="18" charset="0"/>
              </a:rPr>
              <a:t>children</a:t>
            </a:r>
            <a:r>
              <a:rPr lang="it-IT" dirty="0" smtClean="0">
                <a:solidFill>
                  <a:schemeClr val="tx1"/>
                </a:solidFill>
                <a:latin typeface="Times New Roman" panose="02020603050405020304" pitchFamily="18" charset="0"/>
                <a:cs typeface="Times New Roman" panose="02020603050405020304" pitchFamily="18" charset="0"/>
              </a:rPr>
              <a:t> in </a:t>
            </a:r>
            <a:r>
              <a:rPr lang="it-IT" dirty="0" err="1" smtClean="0">
                <a:solidFill>
                  <a:schemeClr val="tx1"/>
                </a:solidFill>
                <a:latin typeface="Times New Roman" panose="02020603050405020304" pitchFamily="18" charset="0"/>
                <a:cs typeface="Times New Roman" panose="02020603050405020304" pitchFamily="18" charset="0"/>
              </a:rPr>
              <a:t>classroom</a:t>
            </a:r>
            <a:r>
              <a:rPr lang="it-IT" dirty="0" smtClean="0">
                <a:solidFill>
                  <a:schemeClr val="tx1"/>
                </a:solidFill>
                <a:latin typeface="Times New Roman" panose="02020603050405020304" pitchFamily="18" charset="0"/>
                <a:cs typeface="Times New Roman" panose="02020603050405020304" pitchFamily="18" charset="0"/>
              </a:rPr>
              <a:t> and </a:t>
            </a:r>
            <a:r>
              <a:rPr lang="it-IT" dirty="0" err="1" smtClean="0">
                <a:solidFill>
                  <a:schemeClr val="tx1"/>
                </a:solidFill>
                <a:latin typeface="Times New Roman" panose="02020603050405020304" pitchFamily="18" charset="0"/>
                <a:cs typeface="Times New Roman" panose="02020603050405020304" pitchFamily="18" charset="0"/>
              </a:rPr>
              <a:t>observations</a:t>
            </a:r>
            <a:r>
              <a:rPr lang="it-IT" dirty="0" smtClean="0">
                <a:solidFill>
                  <a:schemeClr val="tx1"/>
                </a:solidFill>
                <a:latin typeface="Times New Roman" panose="02020603050405020304" pitchFamily="18" charset="0"/>
                <a:cs typeface="Times New Roman" panose="02020603050405020304" pitchFamily="18" charset="0"/>
              </a:rPr>
              <a:t> of </a:t>
            </a:r>
            <a:r>
              <a:rPr lang="it-IT" dirty="0" err="1" smtClean="0">
                <a:solidFill>
                  <a:schemeClr val="tx1"/>
                </a:solidFill>
                <a:latin typeface="Times New Roman" panose="02020603050405020304" pitchFamily="18" charset="0"/>
                <a:cs typeface="Times New Roman" panose="02020603050405020304" pitchFamily="18" charset="0"/>
              </a:rPr>
              <a:t>children</a:t>
            </a:r>
            <a:r>
              <a:rPr lang="it-IT" dirty="0" smtClean="0">
                <a:solidFill>
                  <a:schemeClr val="tx1"/>
                </a:solidFill>
                <a:latin typeface="Times New Roman" panose="02020603050405020304" pitchFamily="18" charset="0"/>
                <a:cs typeface="Times New Roman" panose="02020603050405020304" pitchFamily="18" charset="0"/>
              </a:rPr>
              <a:t> in outdoor </a:t>
            </a:r>
            <a:r>
              <a:rPr lang="it-IT" dirty="0" err="1" smtClean="0">
                <a:solidFill>
                  <a:schemeClr val="tx1"/>
                </a:solidFill>
                <a:latin typeface="Times New Roman" panose="02020603050405020304" pitchFamily="18" charset="0"/>
                <a:cs typeface="Times New Roman" panose="02020603050405020304" pitchFamily="18" charset="0"/>
              </a:rPr>
              <a:t>learning</a:t>
            </a:r>
            <a:r>
              <a:rPr lang="it-IT" dirty="0" smtClean="0">
                <a:solidFill>
                  <a:schemeClr val="tx1"/>
                </a:solidFill>
                <a:latin typeface="Times New Roman" panose="02020603050405020304" pitchFamily="18" charset="0"/>
                <a:cs typeface="Times New Roman" panose="02020603050405020304" pitchFamily="18" charset="0"/>
              </a:rPr>
              <a:t>  </a:t>
            </a:r>
            <a:endParaRPr lang="it-IT" dirty="0">
              <a:solidFill>
                <a:schemeClr val="tx1"/>
              </a:solidFill>
              <a:latin typeface="Times New Roman" panose="02020603050405020304" pitchFamily="18" charset="0"/>
              <a:cs typeface="Times New Roman" panose="02020603050405020304" pitchFamily="18" charset="0"/>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Tree>
    <p:extLst>
      <p:ext uri="{BB962C8B-B14F-4D97-AF65-F5344CB8AC3E}">
        <p14:creationId xmlns:p14="http://schemas.microsoft.com/office/powerpoint/2010/main" val="203026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21804" y="1506375"/>
            <a:ext cx="7772400" cy="842505"/>
          </a:xfrm>
        </p:spPr>
        <p:txBody>
          <a:bodyPr/>
          <a:lstStyle/>
          <a:p>
            <a:r>
              <a:rPr lang="it-IT" dirty="0" smtClean="0"/>
              <a:t>In school </a:t>
            </a:r>
            <a:endParaRPr lang="it-IT" dirty="0"/>
          </a:p>
        </p:txBody>
      </p:sp>
      <p:sp>
        <p:nvSpPr>
          <p:cNvPr id="3" name="Sottotitolo 2"/>
          <p:cNvSpPr>
            <a:spLocks noGrp="1"/>
          </p:cNvSpPr>
          <p:nvPr>
            <p:ph type="subTitle" idx="1"/>
          </p:nvPr>
        </p:nvSpPr>
        <p:spPr>
          <a:xfrm>
            <a:off x="1619672" y="2348880"/>
            <a:ext cx="6400800" cy="1752600"/>
          </a:xfrm>
          <a:ln>
            <a:solidFill>
              <a:schemeClr val="tx2">
                <a:lumMod val="40000"/>
                <a:lumOff val="60000"/>
              </a:schemeClr>
            </a:solidFill>
          </a:ln>
        </p:spPr>
        <p:txBody>
          <a:bodyPr>
            <a:normAutofit/>
          </a:bodyPr>
          <a:lstStyle/>
          <a:p>
            <a:r>
              <a:rPr lang="it-IT" sz="2400" dirty="0" err="1" smtClean="0">
                <a:solidFill>
                  <a:schemeClr val="tx1"/>
                </a:solidFill>
                <a:latin typeface="Times New Roman" panose="02020603050405020304" pitchFamily="18" charset="0"/>
                <a:cs typeface="Times New Roman" panose="02020603050405020304" pitchFamily="18" charset="0"/>
              </a:rPr>
              <a:t>Classroom</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is</a:t>
            </a:r>
            <a:r>
              <a:rPr lang="it-IT" sz="2400" dirty="0" smtClean="0">
                <a:solidFill>
                  <a:schemeClr val="tx1"/>
                </a:solidFill>
                <a:latin typeface="Times New Roman" panose="02020603050405020304" pitchFamily="18" charset="0"/>
                <a:cs typeface="Times New Roman" panose="02020603050405020304" pitchFamily="18" charset="0"/>
              </a:rPr>
              <a:t> a </a:t>
            </a:r>
            <a:r>
              <a:rPr lang="it-IT" sz="2400" dirty="0" err="1" smtClean="0">
                <a:solidFill>
                  <a:schemeClr val="tx1"/>
                </a:solidFill>
                <a:latin typeface="Times New Roman" panose="02020603050405020304" pitchFamily="18" charset="0"/>
                <a:cs typeface="Times New Roman" panose="02020603050405020304" pitchFamily="18" charset="0"/>
              </a:rPr>
              <a:t>closed</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space</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where</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children</a:t>
            </a:r>
            <a:r>
              <a:rPr lang="it-IT" sz="2400" dirty="0" smtClean="0">
                <a:solidFill>
                  <a:schemeClr val="tx1"/>
                </a:solidFill>
                <a:latin typeface="Times New Roman" panose="02020603050405020304" pitchFamily="18" charset="0"/>
                <a:cs typeface="Times New Roman" panose="02020603050405020304" pitchFamily="18" charset="0"/>
              </a:rPr>
              <a:t> are </a:t>
            </a:r>
            <a:r>
              <a:rPr lang="it-IT" sz="2400" dirty="0" err="1" smtClean="0">
                <a:solidFill>
                  <a:schemeClr val="tx1"/>
                </a:solidFill>
                <a:latin typeface="Times New Roman" panose="02020603050405020304" pitchFamily="18" charset="0"/>
                <a:cs typeface="Times New Roman" panose="02020603050405020304" pitchFamily="18" charset="0"/>
              </a:rPr>
              <a:t>asked</a:t>
            </a:r>
            <a:r>
              <a:rPr lang="it-IT" sz="2400" dirty="0" smtClean="0">
                <a:solidFill>
                  <a:schemeClr val="tx1"/>
                </a:solidFill>
                <a:latin typeface="Times New Roman" panose="02020603050405020304" pitchFamily="18" charset="0"/>
                <a:cs typeface="Times New Roman" panose="02020603050405020304" pitchFamily="18" charset="0"/>
              </a:rPr>
              <a:t> to </a:t>
            </a:r>
            <a:r>
              <a:rPr lang="it-IT" sz="2400" dirty="0" err="1" smtClean="0">
                <a:solidFill>
                  <a:schemeClr val="tx1"/>
                </a:solidFill>
                <a:latin typeface="Times New Roman" panose="02020603050405020304" pitchFamily="18" charset="0"/>
                <a:cs typeface="Times New Roman" panose="02020603050405020304" pitchFamily="18" charset="0"/>
              </a:rPr>
              <a:t>perform</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according</a:t>
            </a:r>
            <a:r>
              <a:rPr lang="it-IT" sz="2400" dirty="0" smtClean="0">
                <a:solidFill>
                  <a:schemeClr val="tx1"/>
                </a:solidFill>
                <a:latin typeface="Times New Roman" panose="02020603050405020304" pitchFamily="18" charset="0"/>
                <a:cs typeface="Times New Roman" panose="02020603050405020304" pitchFamily="18" charset="0"/>
              </a:rPr>
              <a:t> to </a:t>
            </a:r>
            <a:r>
              <a:rPr lang="it-IT" sz="2400" dirty="0" err="1" smtClean="0">
                <a:solidFill>
                  <a:schemeClr val="tx1"/>
                </a:solidFill>
                <a:latin typeface="Times New Roman" panose="02020603050405020304" pitchFamily="18" charset="0"/>
                <a:cs typeface="Times New Roman" panose="02020603050405020304" pitchFamily="18" charset="0"/>
              </a:rPr>
              <a:t>standards</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required</a:t>
            </a:r>
            <a:r>
              <a:rPr lang="it-IT" sz="2400" dirty="0" smtClean="0">
                <a:solidFill>
                  <a:schemeClr val="tx1"/>
                </a:solidFill>
                <a:latin typeface="Times New Roman" panose="02020603050405020304" pitchFamily="18" charset="0"/>
                <a:cs typeface="Times New Roman" panose="02020603050405020304" pitchFamily="18" charset="0"/>
              </a:rPr>
              <a:t> for </a:t>
            </a:r>
            <a:r>
              <a:rPr lang="it-IT" sz="2400" dirty="0" err="1" smtClean="0">
                <a:solidFill>
                  <a:schemeClr val="tx1"/>
                </a:solidFill>
                <a:latin typeface="Times New Roman" panose="02020603050405020304" pitchFamily="18" charset="0"/>
                <a:cs typeface="Times New Roman" panose="02020603050405020304" pitchFamily="18" charset="0"/>
              </a:rPr>
              <a:t>each</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level</a:t>
            </a:r>
            <a:r>
              <a:rPr lang="it-IT" sz="2400" dirty="0" smtClean="0">
                <a:solidFill>
                  <a:schemeClr val="tx1"/>
                </a:solidFill>
                <a:latin typeface="Times New Roman" panose="02020603050405020304" pitchFamily="18" charset="0"/>
                <a:cs typeface="Times New Roman" panose="02020603050405020304" pitchFamily="18" charset="0"/>
              </a:rPr>
              <a:t> of </a:t>
            </a:r>
            <a:r>
              <a:rPr lang="it-IT" sz="2400" dirty="0" err="1" smtClean="0">
                <a:solidFill>
                  <a:schemeClr val="tx1"/>
                </a:solidFill>
                <a:latin typeface="Times New Roman" panose="02020603050405020304" pitchFamily="18" charset="0"/>
                <a:cs typeface="Times New Roman" panose="02020603050405020304" pitchFamily="18" charset="0"/>
              </a:rPr>
              <a:t>age</a:t>
            </a:r>
            <a:r>
              <a:rPr lang="it-IT" sz="2400" dirty="0" smtClean="0">
                <a:solidFill>
                  <a:schemeClr val="tx1"/>
                </a:solidFill>
                <a:latin typeface="Times New Roman" panose="02020603050405020304" pitchFamily="18" charset="0"/>
                <a:cs typeface="Times New Roman" panose="02020603050405020304" pitchFamily="18" charset="0"/>
              </a:rPr>
              <a:t> and </a:t>
            </a:r>
            <a:r>
              <a:rPr lang="it-IT" sz="2400" dirty="0" err="1" smtClean="0">
                <a:solidFill>
                  <a:schemeClr val="tx1"/>
                </a:solidFill>
                <a:latin typeface="Times New Roman" panose="02020603050405020304" pitchFamily="18" charset="0"/>
                <a:cs typeface="Times New Roman" panose="02020603050405020304" pitchFamily="18" charset="0"/>
              </a:rPr>
              <a:t>stated</a:t>
            </a:r>
            <a:r>
              <a:rPr lang="it-IT" sz="2400" dirty="0" smtClean="0">
                <a:solidFill>
                  <a:schemeClr val="tx1"/>
                </a:solidFill>
                <a:latin typeface="Times New Roman" panose="02020603050405020304" pitchFamily="18" charset="0"/>
                <a:cs typeface="Times New Roman" panose="02020603050405020304" pitchFamily="18" charset="0"/>
              </a:rPr>
              <a:t> from the </a:t>
            </a:r>
            <a:r>
              <a:rPr lang="it-IT" sz="2400" dirty="0" err="1" smtClean="0">
                <a:solidFill>
                  <a:schemeClr val="tx1"/>
                </a:solidFill>
                <a:latin typeface="Times New Roman" panose="02020603050405020304" pitchFamily="18" charset="0"/>
                <a:cs typeface="Times New Roman" panose="02020603050405020304" pitchFamily="18" charset="0"/>
              </a:rPr>
              <a:t>formal</a:t>
            </a:r>
            <a:r>
              <a:rPr lang="it-IT" sz="2400" dirty="0" smtClean="0">
                <a:solidFill>
                  <a:schemeClr val="tx1"/>
                </a:solidFill>
                <a:latin typeface="Times New Roman" panose="02020603050405020304" pitchFamily="18" charset="0"/>
                <a:cs typeface="Times New Roman" panose="02020603050405020304" pitchFamily="18" charset="0"/>
              </a:rPr>
              <a:t> </a:t>
            </a:r>
            <a:r>
              <a:rPr lang="it-IT" sz="2400" dirty="0" err="1" smtClean="0">
                <a:solidFill>
                  <a:schemeClr val="tx1"/>
                </a:solidFill>
                <a:latin typeface="Times New Roman" panose="02020603050405020304" pitchFamily="18" charset="0"/>
                <a:cs typeface="Times New Roman" panose="02020603050405020304" pitchFamily="18" charset="0"/>
              </a:rPr>
              <a:t>syllabus</a:t>
            </a:r>
            <a:endParaRPr lang="it-IT" sz="2400" dirty="0">
              <a:solidFill>
                <a:schemeClr val="tx1"/>
              </a:solidFill>
              <a:latin typeface="Times New Roman" panose="02020603050405020304" pitchFamily="18" charset="0"/>
              <a:cs typeface="Times New Roman" panose="02020603050405020304" pitchFamily="18" charset="0"/>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
        <p:nvSpPr>
          <p:cNvPr id="5" name="CasellaDiTesto 4"/>
          <p:cNvSpPr txBox="1"/>
          <p:nvPr/>
        </p:nvSpPr>
        <p:spPr>
          <a:xfrm>
            <a:off x="611560" y="4509120"/>
            <a:ext cx="3744416" cy="923330"/>
          </a:xfrm>
          <a:prstGeom prst="rect">
            <a:avLst/>
          </a:prstGeom>
          <a:noFill/>
          <a:ln>
            <a:solidFill>
              <a:schemeClr val="accent1"/>
            </a:solidFill>
          </a:ln>
        </p:spPr>
        <p:txBody>
          <a:bodyPr wrap="square" rtlCol="0">
            <a:spAutoFit/>
          </a:bodyPr>
          <a:lstStyle/>
          <a:p>
            <a:r>
              <a:rPr lang="it-IT" dirty="0" smtClean="0">
                <a:latin typeface="Times New Roman" panose="02020603050405020304" pitchFamily="18" charset="0"/>
                <a:cs typeface="Times New Roman" panose="02020603050405020304" pitchFamily="18" charset="0"/>
              </a:rPr>
              <a:t>Reports from </a:t>
            </a:r>
            <a:r>
              <a:rPr lang="it-IT" dirty="0" err="1" smtClean="0">
                <a:latin typeface="Times New Roman" panose="02020603050405020304" pitchFamily="18" charset="0"/>
                <a:cs typeface="Times New Roman" panose="02020603050405020304" pitchFamily="18" charset="0"/>
              </a:rPr>
              <a:t>kindergardens</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describe</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cases</a:t>
            </a:r>
            <a:r>
              <a:rPr lang="it-IT" dirty="0" smtClean="0">
                <a:latin typeface="Times New Roman" panose="02020603050405020304" pitchFamily="18" charset="0"/>
                <a:cs typeface="Times New Roman" panose="02020603050405020304" pitchFamily="18" charset="0"/>
              </a:rPr>
              <a:t> of </a:t>
            </a:r>
            <a:r>
              <a:rPr lang="it-IT" dirty="0" err="1" smtClean="0">
                <a:latin typeface="Times New Roman" panose="02020603050405020304" pitchFamily="18" charset="0"/>
                <a:cs typeface="Times New Roman" panose="02020603050405020304" pitchFamily="18" charset="0"/>
              </a:rPr>
              <a:t>aggressivity</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abuse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maltreatment</a:t>
            </a:r>
            <a:endParaRPr lang="it-IT" dirty="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5001553" y="4797152"/>
            <a:ext cx="3744416" cy="923330"/>
          </a:xfrm>
          <a:prstGeom prst="rect">
            <a:avLst/>
          </a:prstGeom>
          <a:noFill/>
          <a:ln>
            <a:solidFill>
              <a:schemeClr val="tx2"/>
            </a:solidFill>
          </a:ln>
        </p:spPr>
        <p:txBody>
          <a:bodyPr wrap="square" rtlCol="0">
            <a:spAutoFit/>
          </a:bodyPr>
          <a:lstStyle/>
          <a:p>
            <a:r>
              <a:rPr lang="it-IT" dirty="0" smtClean="0">
                <a:latin typeface="Times New Roman" panose="02020603050405020304" pitchFamily="18" charset="0"/>
                <a:cs typeface="Times New Roman" panose="02020603050405020304" pitchFamily="18" charset="0"/>
              </a:rPr>
              <a:t>Families trust </a:t>
            </a:r>
            <a:r>
              <a:rPr lang="it-IT" dirty="0" err="1" smtClean="0">
                <a:latin typeface="Times New Roman" panose="02020603050405020304" pitchFamily="18" charset="0"/>
                <a:cs typeface="Times New Roman" panose="02020603050405020304" pitchFamily="18" charset="0"/>
              </a:rPr>
              <a:t>schools</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teachers</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services</a:t>
            </a:r>
            <a:r>
              <a:rPr lang="it-IT" dirty="0" smtClean="0">
                <a:latin typeface="Times New Roman" panose="02020603050405020304" pitchFamily="18" charset="0"/>
                <a:cs typeface="Times New Roman" panose="02020603050405020304" pitchFamily="18" charset="0"/>
              </a:rPr>
              <a:t>, care and </a:t>
            </a:r>
            <a:r>
              <a:rPr lang="it-IT" dirty="0" err="1" smtClean="0">
                <a:latin typeface="Times New Roman" panose="02020603050405020304" pitchFamily="18" charset="0"/>
                <a:cs typeface="Times New Roman" panose="02020603050405020304" pitchFamily="18" charset="0"/>
              </a:rPr>
              <a:t>prefer</a:t>
            </a:r>
            <a:r>
              <a:rPr lang="it-IT" dirty="0" smtClean="0">
                <a:latin typeface="Times New Roman" panose="02020603050405020304" pitchFamily="18" charset="0"/>
                <a:cs typeface="Times New Roman" panose="02020603050405020304" pitchFamily="18" charset="0"/>
              </a:rPr>
              <a:t> control of </a:t>
            </a:r>
            <a:r>
              <a:rPr lang="it-IT" dirty="0" err="1" smtClean="0">
                <a:latin typeface="Times New Roman" panose="02020603050405020304" pitchFamily="18" charset="0"/>
                <a:cs typeface="Times New Roman" panose="02020603050405020304" pitchFamily="18" charset="0"/>
              </a:rPr>
              <a:t>children</a:t>
            </a:r>
            <a:r>
              <a:rPr lang="it-IT" dirty="0" smtClean="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17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1700808"/>
            <a:ext cx="7772400" cy="859482"/>
          </a:xfrm>
        </p:spPr>
        <p:txBody>
          <a:bodyPr/>
          <a:lstStyle/>
          <a:p>
            <a:r>
              <a:rPr lang="it-IT" dirty="0" smtClean="0">
                <a:latin typeface="Times New Roman" panose="02020603050405020304" pitchFamily="18" charset="0"/>
                <a:cs typeface="Times New Roman" panose="02020603050405020304" pitchFamily="18" charset="0"/>
              </a:rPr>
              <a:t>Outdoor education</a:t>
            </a:r>
            <a:endParaRPr lang="it-IT"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1407604" y="2636912"/>
            <a:ext cx="6400800" cy="1752600"/>
          </a:xfrm>
          <a:ln>
            <a:solidFill>
              <a:schemeClr val="tx2">
                <a:lumMod val="40000"/>
                <a:lumOff val="60000"/>
              </a:schemeClr>
            </a:solidFill>
          </a:ln>
        </p:spPr>
        <p:txBody>
          <a:bodyPr>
            <a:normAutofit fontScale="85000" lnSpcReduction="20000"/>
          </a:bodyPr>
          <a:lstStyle/>
          <a:p>
            <a:r>
              <a:rPr lang="en-US" dirty="0">
                <a:solidFill>
                  <a:schemeClr val="tx1"/>
                </a:solidFill>
                <a:latin typeface="Times New Roman" panose="02020603050405020304" pitchFamily="18" charset="0"/>
                <a:cs typeface="Times New Roman" panose="02020603050405020304" pitchFamily="18" charset="0"/>
              </a:rPr>
              <a:t>Classroom is </a:t>
            </a:r>
            <a:r>
              <a:rPr lang="en-US" dirty="0" smtClean="0">
                <a:solidFill>
                  <a:schemeClr val="tx1"/>
                </a:solidFill>
                <a:latin typeface="Times New Roman" panose="02020603050405020304" pitchFamily="18" charset="0"/>
                <a:cs typeface="Times New Roman" panose="02020603050405020304" pitchFamily="18" charset="0"/>
              </a:rPr>
              <a:t>the open </a:t>
            </a:r>
            <a:r>
              <a:rPr lang="en-US" dirty="0">
                <a:solidFill>
                  <a:schemeClr val="tx1"/>
                </a:solidFill>
                <a:latin typeface="Times New Roman" panose="02020603050405020304" pitchFamily="18" charset="0"/>
                <a:cs typeface="Times New Roman" panose="02020603050405020304" pitchFamily="18" charset="0"/>
              </a:rPr>
              <a:t>space </a:t>
            </a:r>
            <a:r>
              <a:rPr lang="en-US" dirty="0" smtClean="0">
                <a:solidFill>
                  <a:schemeClr val="tx1"/>
                </a:solidFill>
                <a:latin typeface="Times New Roman" panose="02020603050405020304" pitchFamily="18" charset="0"/>
                <a:cs typeface="Times New Roman" panose="02020603050405020304" pitchFamily="18" charset="0"/>
              </a:rPr>
              <a:t>where </a:t>
            </a:r>
            <a:r>
              <a:rPr lang="en-US" dirty="0">
                <a:solidFill>
                  <a:schemeClr val="tx1"/>
                </a:solidFill>
                <a:latin typeface="Times New Roman" panose="02020603050405020304" pitchFamily="18" charset="0"/>
                <a:cs typeface="Times New Roman" panose="02020603050405020304" pitchFamily="18" charset="0"/>
              </a:rPr>
              <a:t>children are asked to perform according </a:t>
            </a:r>
            <a:r>
              <a:rPr lang="en-US" dirty="0" smtClean="0">
                <a:solidFill>
                  <a:schemeClr val="tx1"/>
                </a:solidFill>
                <a:latin typeface="Times New Roman" panose="02020603050405020304" pitchFamily="18" charset="0"/>
                <a:cs typeface="Times New Roman" panose="02020603050405020304" pitchFamily="18" charset="0"/>
              </a:rPr>
              <a:t>to the suggestions coming from Nature, children invent their games, everything is an opportunity for learning </a:t>
            </a:r>
            <a:endParaRPr lang="it-IT" dirty="0">
              <a:solidFill>
                <a:schemeClr val="tx1"/>
              </a:solidFill>
              <a:latin typeface="Times New Roman" panose="02020603050405020304" pitchFamily="18" charset="0"/>
              <a:cs typeface="Times New Roman" panose="02020603050405020304" pitchFamily="18" charset="0"/>
            </a:endParaRPr>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
        <p:nvSpPr>
          <p:cNvPr id="5" name="CasellaDiTesto 4"/>
          <p:cNvSpPr txBox="1"/>
          <p:nvPr/>
        </p:nvSpPr>
        <p:spPr>
          <a:xfrm>
            <a:off x="438580" y="4437112"/>
            <a:ext cx="3744416" cy="1477328"/>
          </a:xfrm>
          <a:prstGeom prst="rect">
            <a:avLst/>
          </a:prstGeom>
          <a:noFill/>
          <a:ln>
            <a:solidFill>
              <a:schemeClr val="tx2">
                <a:lumMod val="40000"/>
                <a:lumOff val="60000"/>
              </a:schemeClr>
            </a:solidFill>
          </a:ln>
        </p:spPr>
        <p:txBody>
          <a:bodyPr wrap="square" rtlCol="0">
            <a:spAutoFit/>
          </a:bodyPr>
          <a:lstStyle/>
          <a:p>
            <a:r>
              <a:rPr lang="it-IT" dirty="0" smtClean="0">
                <a:latin typeface="Times New Roman" panose="02020603050405020304" pitchFamily="18" charset="0"/>
                <a:cs typeface="Times New Roman" panose="02020603050405020304" pitchFamily="18" charset="0"/>
              </a:rPr>
              <a:t>Reports from outdoor education/</a:t>
            </a:r>
            <a:r>
              <a:rPr lang="it-IT" dirty="0" err="1" smtClean="0">
                <a:latin typeface="Times New Roman" panose="02020603050405020304" pitchFamily="18" charset="0"/>
                <a:cs typeface="Times New Roman" panose="02020603050405020304" pitchFamily="18" charset="0"/>
              </a:rPr>
              <a:t>forest</a:t>
            </a:r>
            <a:r>
              <a:rPr lang="it-IT" dirty="0" smtClean="0">
                <a:latin typeface="Times New Roman" panose="02020603050405020304" pitchFamily="18" charset="0"/>
                <a:cs typeface="Times New Roman" panose="02020603050405020304" pitchFamily="18" charset="0"/>
              </a:rPr>
              <a:t> school </a:t>
            </a:r>
            <a:r>
              <a:rPr lang="it-IT" dirty="0" err="1" smtClean="0">
                <a:latin typeface="Times New Roman" panose="02020603050405020304" pitchFamily="18" charset="0"/>
                <a:cs typeface="Times New Roman" panose="02020603050405020304" pitchFamily="18" charset="0"/>
              </a:rPr>
              <a:t>describe</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cases</a:t>
            </a:r>
            <a:r>
              <a:rPr lang="it-IT" dirty="0" smtClean="0">
                <a:latin typeface="Times New Roman" panose="02020603050405020304" pitchFamily="18" charset="0"/>
                <a:cs typeface="Times New Roman" panose="02020603050405020304" pitchFamily="18" charset="0"/>
              </a:rPr>
              <a:t> of </a:t>
            </a:r>
            <a:r>
              <a:rPr lang="it-IT" dirty="0" err="1" smtClean="0">
                <a:latin typeface="Times New Roman" panose="02020603050405020304" pitchFamily="18" charset="0"/>
                <a:cs typeface="Times New Roman" panose="02020603050405020304" pitchFamily="18" charset="0"/>
              </a:rPr>
              <a:t>intellectual</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liveliness</a:t>
            </a:r>
            <a:r>
              <a:rPr lang="it-IT" dirty="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solidarity</a:t>
            </a:r>
            <a:r>
              <a:rPr lang="it-IT" dirty="0" smtClean="0">
                <a:latin typeface="Times New Roman" panose="02020603050405020304" pitchFamily="18" charset="0"/>
                <a:cs typeface="Times New Roman" panose="02020603050405020304" pitchFamily="18" charset="0"/>
              </a:rPr>
              <a:t> , </a:t>
            </a:r>
            <a:r>
              <a:rPr lang="it-IT" dirty="0" err="1" smtClean="0">
                <a:latin typeface="Times New Roman" panose="02020603050405020304" pitchFamily="18" charset="0"/>
                <a:cs typeface="Times New Roman" panose="02020603050405020304" pitchFamily="18" charset="0"/>
              </a:rPr>
              <a:t>cooperation</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motivation</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creativity</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invention</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imagination</a:t>
            </a:r>
            <a:endParaRPr lang="it-IT" dirty="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5001553" y="4797152"/>
            <a:ext cx="3744416" cy="1200329"/>
          </a:xfrm>
          <a:prstGeom prst="rect">
            <a:avLst/>
          </a:prstGeom>
          <a:noFill/>
          <a:ln>
            <a:solidFill>
              <a:schemeClr val="tx2">
                <a:lumMod val="40000"/>
                <a:lumOff val="60000"/>
              </a:schemeClr>
            </a:solidFill>
          </a:ln>
        </p:spPr>
        <p:txBody>
          <a:bodyPr wrap="square" rtlCol="0">
            <a:spAutoFit/>
          </a:bodyPr>
          <a:lstStyle/>
          <a:p>
            <a:r>
              <a:rPr lang="it-IT" dirty="0" smtClean="0">
                <a:latin typeface="Times New Roman" panose="02020603050405020304" pitchFamily="18" charset="0"/>
                <a:cs typeface="Times New Roman" panose="02020603050405020304" pitchFamily="18" charset="0"/>
              </a:rPr>
              <a:t>Families </a:t>
            </a:r>
            <a:r>
              <a:rPr lang="it-IT" dirty="0" err="1" smtClean="0">
                <a:latin typeface="Times New Roman" panose="02020603050405020304" pitchFamily="18" charset="0"/>
                <a:cs typeface="Times New Roman" panose="02020603050405020304" pitchFamily="18" charset="0"/>
              </a:rPr>
              <a:t>learn</a:t>
            </a:r>
            <a:r>
              <a:rPr lang="it-IT" dirty="0" smtClean="0">
                <a:latin typeface="Times New Roman" panose="02020603050405020304" pitchFamily="18" charset="0"/>
                <a:cs typeface="Times New Roman" panose="02020603050405020304" pitchFamily="18" charset="0"/>
              </a:rPr>
              <a:t> to </a:t>
            </a:r>
            <a:r>
              <a:rPr lang="it-IT" dirty="0" err="1" smtClean="0">
                <a:latin typeface="Times New Roman" panose="02020603050405020304" pitchFamily="18" charset="0"/>
                <a:cs typeface="Times New Roman" panose="02020603050405020304" pitchFamily="18" charset="0"/>
              </a:rPr>
              <a:t>accept</a:t>
            </a:r>
            <a:r>
              <a:rPr lang="it-IT" dirty="0" smtClean="0">
                <a:latin typeface="Times New Roman" panose="02020603050405020304" pitchFamily="18" charset="0"/>
                <a:cs typeface="Times New Roman" panose="02020603050405020304" pitchFamily="18" charset="0"/>
              </a:rPr>
              <a:t> the </a:t>
            </a:r>
            <a:r>
              <a:rPr lang="it-IT" dirty="0" err="1" smtClean="0">
                <a:latin typeface="Times New Roman" panose="02020603050405020304" pitchFamily="18" charset="0"/>
                <a:cs typeface="Times New Roman" panose="02020603050405020304" pitchFamily="18" charset="0"/>
              </a:rPr>
              <a:t>activity</a:t>
            </a:r>
            <a:r>
              <a:rPr lang="it-IT" dirty="0" smtClean="0">
                <a:latin typeface="Times New Roman" panose="02020603050405020304" pitchFamily="18" charset="0"/>
                <a:cs typeface="Times New Roman" panose="02020603050405020304" pitchFamily="18" charset="0"/>
              </a:rPr>
              <a:t> of </a:t>
            </a:r>
            <a:r>
              <a:rPr lang="it-IT" dirty="0" err="1" smtClean="0">
                <a:latin typeface="Times New Roman" panose="02020603050405020304" pitchFamily="18" charset="0"/>
                <a:cs typeface="Times New Roman" panose="02020603050405020304" pitchFamily="18" charset="0"/>
              </a:rPr>
              <a:t>children</a:t>
            </a:r>
            <a:r>
              <a:rPr lang="it-IT" dirty="0" smtClean="0">
                <a:latin typeface="Times New Roman" panose="02020603050405020304" pitchFamily="18" charset="0"/>
                <a:cs typeface="Times New Roman" panose="02020603050405020304" pitchFamily="18" charset="0"/>
              </a:rPr>
              <a:t> and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fear of the outside is overcome by the results of the children</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11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21804" y="1772816"/>
            <a:ext cx="7772400" cy="986521"/>
          </a:xfrm>
        </p:spPr>
        <p:txBody>
          <a:bodyPr>
            <a:normAutofit/>
          </a:bodyPr>
          <a:lstStyle/>
          <a:p>
            <a:r>
              <a:rPr lang="it-IT" b="1" dirty="0"/>
              <a:t>Active </a:t>
            </a:r>
            <a:r>
              <a:rPr lang="it-IT" b="1" dirty="0" err="1" smtClean="0"/>
              <a:t>participation</a:t>
            </a:r>
            <a:endParaRPr lang="it-IT" dirty="0"/>
          </a:p>
        </p:txBody>
      </p:sp>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
        <p:nvSpPr>
          <p:cNvPr id="5" name="CasellaDiTesto 4"/>
          <p:cNvSpPr txBox="1"/>
          <p:nvPr/>
        </p:nvSpPr>
        <p:spPr>
          <a:xfrm>
            <a:off x="1583668" y="2780928"/>
            <a:ext cx="6048672" cy="369332"/>
          </a:xfrm>
          <a:prstGeom prst="rect">
            <a:avLst/>
          </a:prstGeom>
          <a:noFill/>
        </p:spPr>
        <p:txBody>
          <a:bodyPr wrap="square" rtlCol="0">
            <a:spAutoFit/>
          </a:bodyPr>
          <a:lstStyle/>
          <a:p>
            <a:r>
              <a:rPr lang="it-IT" b="1" dirty="0" smtClean="0">
                <a:latin typeface="Times New Roman" panose="02020603050405020304" pitchFamily="18" charset="0"/>
                <a:cs typeface="Times New Roman" panose="02020603050405020304" pitchFamily="18" charset="0"/>
              </a:rPr>
              <a:t>WORKSHOP OUTDOOR EDUCATION AND LEARNING</a:t>
            </a:r>
            <a:endParaRPr lang="it-IT" b="1" dirty="0">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1115616" y="3629640"/>
            <a:ext cx="4663629" cy="369332"/>
          </a:xfrm>
          <a:prstGeom prst="rect">
            <a:avLst/>
          </a:prstGeom>
          <a:solidFill>
            <a:srgbClr val="FFFF00"/>
          </a:solidFill>
        </p:spPr>
        <p:txBody>
          <a:bodyPr wrap="square" rtlCol="0">
            <a:spAutoFit/>
          </a:bodyPr>
          <a:lstStyle/>
          <a:p>
            <a:r>
              <a:rPr lang="it-IT" b="1" dirty="0" smtClean="0">
                <a:latin typeface="Times New Roman" panose="02020603050405020304" pitchFamily="18" charset="0"/>
                <a:cs typeface="Times New Roman" panose="02020603050405020304" pitchFamily="18" charset="0"/>
              </a:rPr>
              <a:t>Green </a:t>
            </a:r>
            <a:r>
              <a:rPr lang="it-IT" b="1" dirty="0" err="1" smtClean="0">
                <a:latin typeface="Times New Roman" panose="02020603050405020304" pitchFamily="18" charset="0"/>
                <a:cs typeface="Times New Roman" panose="02020603050405020304" pitchFamily="18" charset="0"/>
              </a:rPr>
              <a:t>Minds</a:t>
            </a:r>
            <a:r>
              <a:rPr lang="it-IT" b="1" dirty="0" smtClean="0">
                <a:latin typeface="Times New Roman" panose="02020603050405020304" pitchFamily="18" charset="0"/>
                <a:cs typeface="Times New Roman" panose="02020603050405020304" pitchFamily="18" charset="0"/>
              </a:rPr>
              <a:t> (</a:t>
            </a:r>
            <a:r>
              <a:rPr lang="it-IT" b="1" dirty="0" err="1" smtClean="0">
                <a:latin typeface="Times New Roman" panose="02020603050405020304" pitchFamily="18" charset="0"/>
                <a:cs typeface="Times New Roman" panose="02020603050405020304" pitchFamily="18" charset="0"/>
              </a:rPr>
              <a:t>see</a:t>
            </a:r>
            <a:r>
              <a:rPr lang="it-IT" b="1" dirty="0" smtClean="0">
                <a:latin typeface="Times New Roman" panose="02020603050405020304" pitchFamily="18" charset="0"/>
                <a:cs typeface="Times New Roman" panose="02020603050405020304" pitchFamily="18" charset="0"/>
              </a:rPr>
              <a:t> the </a:t>
            </a:r>
            <a:r>
              <a:rPr lang="it-IT" b="1" dirty="0" err="1" smtClean="0">
                <a:latin typeface="Times New Roman" panose="02020603050405020304" pitchFamily="18" charset="0"/>
                <a:cs typeface="Times New Roman" panose="02020603050405020304" pitchFamily="18" charset="0"/>
              </a:rPr>
              <a:t>attached</a:t>
            </a:r>
            <a:r>
              <a:rPr lang="it-IT" b="1" dirty="0" smtClean="0">
                <a:latin typeface="Times New Roman" panose="02020603050405020304" pitchFamily="18" charset="0"/>
                <a:cs typeface="Times New Roman" panose="02020603050405020304" pitchFamily="18" charset="0"/>
              </a:rPr>
              <a:t> </a:t>
            </a:r>
            <a:r>
              <a:rPr lang="it-IT" b="1" dirty="0" err="1" smtClean="0">
                <a:latin typeface="Times New Roman" panose="02020603050405020304" pitchFamily="18" charset="0"/>
                <a:cs typeface="Times New Roman" panose="02020603050405020304" pitchFamily="18" charset="0"/>
              </a:rPr>
              <a:t>Power</a:t>
            </a:r>
            <a:r>
              <a:rPr lang="it-IT" b="1" dirty="0" smtClean="0">
                <a:latin typeface="Times New Roman" panose="02020603050405020304" pitchFamily="18" charset="0"/>
                <a:cs typeface="Times New Roman" panose="02020603050405020304" pitchFamily="18" charset="0"/>
              </a:rPr>
              <a:t> Point) </a:t>
            </a:r>
            <a:endParaRPr lang="it-IT" b="1" dirty="0">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2123728" y="4472497"/>
            <a:ext cx="6768752" cy="369332"/>
          </a:xfrm>
          <a:prstGeom prst="rect">
            <a:avLst/>
          </a:prstGeom>
          <a:solidFill>
            <a:srgbClr val="FFC000"/>
          </a:solidFill>
        </p:spPr>
        <p:txBody>
          <a:bodyPr wrap="square" rtlCol="0">
            <a:spAutoFit/>
          </a:bodyPr>
          <a:lstStyle/>
          <a:p>
            <a:r>
              <a:rPr lang="it-IT" b="1" dirty="0" smtClean="0">
                <a:latin typeface="Times New Roman" panose="02020603050405020304" pitchFamily="18" charset="0"/>
                <a:cs typeface="Times New Roman" panose="02020603050405020304" pitchFamily="18" charset="0"/>
              </a:rPr>
              <a:t>Maestre in fiore / </a:t>
            </a:r>
            <a:r>
              <a:rPr lang="it-IT" b="1" dirty="0" err="1" smtClean="0">
                <a:latin typeface="Times New Roman" panose="02020603050405020304" pitchFamily="18" charset="0"/>
                <a:cs typeface="Times New Roman" panose="02020603050405020304" pitchFamily="18" charset="0"/>
              </a:rPr>
              <a:t>teacher</a:t>
            </a:r>
            <a:r>
              <a:rPr lang="it-IT" b="1" dirty="0" smtClean="0">
                <a:latin typeface="Times New Roman" panose="02020603050405020304" pitchFamily="18" charset="0"/>
                <a:cs typeface="Times New Roman" panose="02020603050405020304" pitchFamily="18" charset="0"/>
              </a:rPr>
              <a:t> in </a:t>
            </a:r>
            <a:r>
              <a:rPr lang="it-IT" b="1" dirty="0" err="1" smtClean="0">
                <a:latin typeface="Times New Roman" panose="02020603050405020304" pitchFamily="18" charset="0"/>
                <a:cs typeface="Times New Roman" panose="02020603050405020304" pitchFamily="18" charset="0"/>
              </a:rPr>
              <a:t>bloom</a:t>
            </a:r>
            <a:r>
              <a:rPr lang="it-IT" b="1" dirty="0">
                <a:latin typeface="Times New Roman" panose="02020603050405020304" pitchFamily="18" charset="0"/>
                <a:cs typeface="Times New Roman" panose="02020603050405020304" pitchFamily="18" charset="0"/>
              </a:rPr>
              <a:t>(</a:t>
            </a:r>
            <a:r>
              <a:rPr lang="it-IT" b="1" dirty="0" err="1">
                <a:latin typeface="Times New Roman" panose="02020603050405020304" pitchFamily="18" charset="0"/>
                <a:cs typeface="Times New Roman" panose="02020603050405020304" pitchFamily="18" charset="0"/>
              </a:rPr>
              <a:t>see</a:t>
            </a:r>
            <a:r>
              <a:rPr lang="it-IT" b="1" dirty="0">
                <a:latin typeface="Times New Roman" panose="02020603050405020304" pitchFamily="18" charset="0"/>
                <a:cs typeface="Times New Roman" panose="02020603050405020304" pitchFamily="18" charset="0"/>
              </a:rPr>
              <a:t> the </a:t>
            </a:r>
            <a:r>
              <a:rPr lang="it-IT" b="1" dirty="0" err="1">
                <a:latin typeface="Times New Roman" panose="02020603050405020304" pitchFamily="18" charset="0"/>
                <a:cs typeface="Times New Roman" panose="02020603050405020304" pitchFamily="18" charset="0"/>
              </a:rPr>
              <a:t>attached</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Power</a:t>
            </a:r>
            <a:r>
              <a:rPr lang="it-IT" b="1" dirty="0">
                <a:latin typeface="Times New Roman" panose="02020603050405020304" pitchFamily="18" charset="0"/>
                <a:cs typeface="Times New Roman" panose="02020603050405020304" pitchFamily="18" charset="0"/>
              </a:rPr>
              <a:t> Point) </a:t>
            </a:r>
          </a:p>
        </p:txBody>
      </p:sp>
      <p:sp>
        <p:nvSpPr>
          <p:cNvPr id="12" name="CasellaDiTesto 11"/>
          <p:cNvSpPr txBox="1"/>
          <p:nvPr/>
        </p:nvSpPr>
        <p:spPr>
          <a:xfrm>
            <a:off x="3275856" y="5517232"/>
            <a:ext cx="4968553" cy="369332"/>
          </a:xfrm>
          <a:prstGeom prst="rect">
            <a:avLst/>
          </a:prstGeom>
          <a:solidFill>
            <a:schemeClr val="accent3">
              <a:lumMod val="60000"/>
              <a:lumOff val="40000"/>
            </a:schemeClr>
          </a:solidFill>
        </p:spPr>
        <p:txBody>
          <a:bodyPr wrap="square" rtlCol="0">
            <a:spAutoFit/>
          </a:bodyPr>
          <a:lstStyle/>
          <a:p>
            <a:r>
              <a:rPr lang="it-IT" b="1" dirty="0" err="1">
                <a:latin typeface="Times New Roman" panose="02020603050405020304" pitchFamily="18" charset="0"/>
                <a:cs typeface="Times New Roman" panose="02020603050405020304" pitchFamily="18" charset="0"/>
              </a:rPr>
              <a:t>Discover</a:t>
            </a:r>
            <a:r>
              <a:rPr lang="it-IT" b="1" dirty="0">
                <a:latin typeface="Times New Roman" panose="02020603050405020304" pitchFamily="18" charset="0"/>
                <a:cs typeface="Times New Roman" panose="02020603050405020304" pitchFamily="18" charset="0"/>
              </a:rPr>
              <a:t> </a:t>
            </a:r>
            <a:r>
              <a:rPr lang="it-IT" b="1" dirty="0" err="1" smtClean="0">
                <a:latin typeface="Times New Roman" panose="02020603050405020304" pitchFamily="18" charset="0"/>
                <a:cs typeface="Times New Roman" panose="02020603050405020304" pitchFamily="18" charset="0"/>
              </a:rPr>
              <a:t>yourself</a:t>
            </a:r>
            <a:r>
              <a:rPr lang="it-IT" b="1" dirty="0" smtClean="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see</a:t>
            </a:r>
            <a:r>
              <a:rPr lang="it-IT" b="1" dirty="0">
                <a:latin typeface="Times New Roman" panose="02020603050405020304" pitchFamily="18" charset="0"/>
                <a:cs typeface="Times New Roman" panose="02020603050405020304" pitchFamily="18" charset="0"/>
              </a:rPr>
              <a:t> the </a:t>
            </a:r>
            <a:r>
              <a:rPr lang="it-IT" b="1" dirty="0" err="1">
                <a:latin typeface="Times New Roman" panose="02020603050405020304" pitchFamily="18" charset="0"/>
                <a:cs typeface="Times New Roman" panose="02020603050405020304" pitchFamily="18" charset="0"/>
              </a:rPr>
              <a:t>attached</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Power</a:t>
            </a:r>
            <a:r>
              <a:rPr lang="it-IT" b="1" dirty="0">
                <a:latin typeface="Times New Roman" panose="02020603050405020304" pitchFamily="18" charset="0"/>
                <a:cs typeface="Times New Roman" panose="02020603050405020304" pitchFamily="18" charset="0"/>
              </a:rPr>
              <a:t> Point</a:t>
            </a:r>
            <a:r>
              <a:rPr lang="it-IT" b="1" dirty="0" smtClean="0">
                <a:latin typeface="Times New Roman" panose="02020603050405020304" pitchFamily="18" charset="0"/>
                <a:cs typeface="Times New Roman" panose="02020603050405020304" pitchFamily="18" charset="0"/>
              </a:rPr>
              <a:t>)</a:t>
            </a:r>
            <a:endParaRPr lang="it-IT"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26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1094740"/>
          </a:xfrm>
          <a:prstGeom prst="rect">
            <a:avLst/>
          </a:prstGeom>
        </p:spPr>
      </p:pic>
      <p:sp>
        <p:nvSpPr>
          <p:cNvPr id="5" name="CasellaDiTesto 4"/>
          <p:cNvSpPr txBox="1"/>
          <p:nvPr/>
        </p:nvSpPr>
        <p:spPr>
          <a:xfrm>
            <a:off x="501937" y="2276872"/>
            <a:ext cx="2664296" cy="4247317"/>
          </a:xfrm>
          <a:prstGeom prst="rect">
            <a:avLst/>
          </a:prstGeom>
          <a:noFill/>
        </p:spPr>
        <p:txBody>
          <a:bodyPr wrap="square" rtlCol="0">
            <a:spAutoFit/>
          </a:bodyPr>
          <a:lstStyle/>
          <a:p>
            <a:endParaRPr lang="en-US" dirty="0"/>
          </a:p>
          <a:p>
            <a:r>
              <a:rPr lang="en-US" dirty="0" smtClean="0"/>
              <a:t>In one century the rural area around Rome becomes a wonderful place, </a:t>
            </a:r>
            <a:r>
              <a:rPr lang="it-IT" dirty="0" smtClean="0"/>
              <a:t>with </a:t>
            </a:r>
            <a:r>
              <a:rPr lang="it-IT" dirty="0" err="1" smtClean="0"/>
              <a:t>sumptuous</a:t>
            </a:r>
            <a:r>
              <a:rPr lang="it-IT" dirty="0" smtClean="0"/>
              <a:t> </a:t>
            </a:r>
            <a:r>
              <a:rPr lang="it-IT" dirty="0" err="1" smtClean="0"/>
              <a:t>villas</a:t>
            </a:r>
            <a:r>
              <a:rPr lang="it-IT" dirty="0"/>
              <a:t>, Roman </a:t>
            </a:r>
            <a:r>
              <a:rPr lang="it-IT" dirty="0" err="1" smtClean="0"/>
              <a:t>aqueducts</a:t>
            </a:r>
            <a:r>
              <a:rPr lang="it-IT" dirty="0"/>
              <a:t>, </a:t>
            </a:r>
            <a:r>
              <a:rPr lang="it-IT" dirty="0" err="1"/>
              <a:t>transhumant</a:t>
            </a:r>
            <a:r>
              <a:rPr lang="it-IT" dirty="0"/>
              <a:t> </a:t>
            </a:r>
            <a:r>
              <a:rPr lang="it-IT" dirty="0" err="1" smtClean="0"/>
              <a:t>pastoralism</a:t>
            </a:r>
            <a:r>
              <a:rPr lang="it-IT" dirty="0" smtClean="0"/>
              <a:t> and outdoor education </a:t>
            </a:r>
            <a:r>
              <a:rPr lang="it-IT" dirty="0" err="1" smtClean="0"/>
              <a:t>means</a:t>
            </a:r>
            <a:r>
              <a:rPr lang="it-IT" dirty="0" smtClean="0"/>
              <a:t> </a:t>
            </a:r>
            <a:r>
              <a:rPr lang="it-IT" dirty="0" err="1" smtClean="0"/>
              <a:t>opportunities</a:t>
            </a:r>
            <a:r>
              <a:rPr lang="it-IT" dirty="0" smtClean="0"/>
              <a:t> of progressive  education and </a:t>
            </a:r>
            <a:r>
              <a:rPr lang="it-IT" dirty="0" err="1" smtClean="0"/>
              <a:t>active</a:t>
            </a:r>
            <a:r>
              <a:rPr lang="it-IT" dirty="0" smtClean="0"/>
              <a:t> </a:t>
            </a:r>
            <a:r>
              <a:rPr lang="it-IT" dirty="0" err="1" smtClean="0"/>
              <a:t>schools</a:t>
            </a:r>
            <a:r>
              <a:rPr lang="it-IT" dirty="0" smtClean="0"/>
              <a:t>: open </a:t>
            </a:r>
            <a:r>
              <a:rPr lang="it-IT" dirty="0" err="1" smtClean="0"/>
              <a:t>museum</a:t>
            </a:r>
            <a:r>
              <a:rPr lang="it-IT" dirty="0"/>
              <a:t>, </a:t>
            </a:r>
            <a:r>
              <a:rPr lang="it-IT" dirty="0" err="1"/>
              <a:t>archaeological</a:t>
            </a:r>
            <a:r>
              <a:rPr lang="it-IT" dirty="0"/>
              <a:t> </a:t>
            </a:r>
            <a:r>
              <a:rPr lang="it-IT" dirty="0" err="1" smtClean="0"/>
              <a:t>discovery</a:t>
            </a:r>
            <a:r>
              <a:rPr lang="it-IT" dirty="0"/>
              <a:t>, </a:t>
            </a:r>
            <a:r>
              <a:rPr lang="it-IT" dirty="0" err="1"/>
              <a:t>sustainability</a:t>
            </a:r>
            <a:r>
              <a:rPr lang="it-IT" dirty="0"/>
              <a:t> and </a:t>
            </a:r>
            <a:r>
              <a:rPr lang="it-IT" dirty="0" err="1" smtClean="0"/>
              <a:t>ecology</a:t>
            </a:r>
            <a:r>
              <a:rPr lang="it-IT" dirty="0" smtClean="0"/>
              <a:t>, </a:t>
            </a:r>
          </a:p>
          <a:p>
            <a:endParaRPr lang="it-IT"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455" y="2204864"/>
            <a:ext cx="4720009" cy="400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olo 1"/>
          <p:cNvSpPr>
            <a:spLocks noGrp="1"/>
          </p:cNvSpPr>
          <p:nvPr>
            <p:ph type="ctrTitle"/>
          </p:nvPr>
        </p:nvSpPr>
        <p:spPr>
          <a:xfrm>
            <a:off x="899592" y="1489398"/>
            <a:ext cx="5866420" cy="571450"/>
          </a:xfrm>
        </p:spPr>
        <p:txBody>
          <a:bodyPr>
            <a:normAutofit fontScale="90000"/>
          </a:bodyPr>
          <a:lstStyle/>
          <a:p>
            <a:r>
              <a:rPr lang="it-IT" b="1" dirty="0"/>
              <a:t>Active </a:t>
            </a:r>
            <a:r>
              <a:rPr lang="it-IT" b="1" dirty="0" err="1" smtClean="0"/>
              <a:t>participation</a:t>
            </a:r>
            <a:endParaRPr lang="it-IT" dirty="0"/>
          </a:p>
        </p:txBody>
      </p:sp>
    </p:spTree>
    <p:extLst>
      <p:ext uri="{BB962C8B-B14F-4D97-AF65-F5344CB8AC3E}">
        <p14:creationId xmlns:p14="http://schemas.microsoft.com/office/powerpoint/2010/main" val="611852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
          <p:cNvPicPr/>
          <p:nvPr/>
        </p:nvPicPr>
        <p:blipFill>
          <a:blip r:embed="rId2" cstate="print">
            <a:extLst>
              <a:ext uri="{28A0092B-C50C-407E-A947-70E740481C1C}">
                <a14:useLocalDpi xmlns:a14="http://schemas.microsoft.com/office/drawing/2010/main" val="0"/>
              </a:ext>
            </a:extLst>
          </a:blip>
          <a:stretch>
            <a:fillRect/>
          </a:stretch>
        </p:blipFill>
        <p:spPr>
          <a:xfrm>
            <a:off x="467544" y="394658"/>
            <a:ext cx="8280920" cy="730086"/>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96" y="1878455"/>
            <a:ext cx="3201714" cy="2249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2001363"/>
            <a:ext cx="2880320" cy="20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1" y="4365104"/>
            <a:ext cx="3456384" cy="212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5628" y="4348251"/>
            <a:ext cx="2724334" cy="2115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2987824" y="4005063"/>
            <a:ext cx="3240360" cy="369332"/>
          </a:xfrm>
          <a:prstGeom prst="rect">
            <a:avLst/>
          </a:prstGeom>
          <a:noFill/>
        </p:spPr>
        <p:txBody>
          <a:bodyPr wrap="square" rtlCol="0">
            <a:spAutoFit/>
          </a:bodyPr>
          <a:lstStyle/>
          <a:p>
            <a:r>
              <a:rPr lang="it-IT" dirty="0" smtClean="0"/>
              <a:t>Appia antica/Ancien Appia</a:t>
            </a:r>
            <a:endParaRPr lang="it-IT" dirty="0"/>
          </a:p>
        </p:txBody>
      </p:sp>
      <p:sp>
        <p:nvSpPr>
          <p:cNvPr id="11" name="Titolo 1"/>
          <p:cNvSpPr>
            <a:spLocks noGrp="1"/>
          </p:cNvSpPr>
          <p:nvPr>
            <p:ph type="ctrTitle"/>
          </p:nvPr>
        </p:nvSpPr>
        <p:spPr>
          <a:xfrm>
            <a:off x="2259013" y="1241425"/>
            <a:ext cx="4337050" cy="760413"/>
          </a:xfrm>
        </p:spPr>
        <p:txBody>
          <a:bodyPr>
            <a:normAutofit fontScale="90000"/>
          </a:bodyPr>
          <a:lstStyle/>
          <a:p>
            <a:r>
              <a:rPr lang="it-IT" b="1" dirty="0"/>
              <a:t>Active </a:t>
            </a:r>
            <a:r>
              <a:rPr lang="it-IT" b="1" dirty="0" err="1" smtClean="0"/>
              <a:t>participation</a:t>
            </a:r>
            <a:endParaRPr lang="it-IT" dirty="0"/>
          </a:p>
        </p:txBody>
      </p:sp>
    </p:spTree>
    <p:extLst>
      <p:ext uri="{BB962C8B-B14F-4D97-AF65-F5344CB8AC3E}">
        <p14:creationId xmlns:p14="http://schemas.microsoft.com/office/powerpoint/2010/main" val="184480355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684</Words>
  <Application>Microsoft Office PowerPoint</Application>
  <PresentationFormat>Presentazione su schermo (4:3)</PresentationFormat>
  <Paragraphs>96</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Bottleneck in Pedagogy</vt:lpstr>
      <vt:lpstr>Bottleneck in Pedagogy</vt:lpstr>
      <vt:lpstr>Argument</vt:lpstr>
      <vt:lpstr>School education and outdoor education </vt:lpstr>
      <vt:lpstr>In school </vt:lpstr>
      <vt:lpstr>Outdoor education</vt:lpstr>
      <vt:lpstr>Active participation</vt:lpstr>
      <vt:lpstr>Active participation</vt:lpstr>
      <vt:lpstr>Active participation</vt:lpstr>
      <vt:lpstr>Roots of the original experience</vt:lpstr>
      <vt:lpstr>Teachers gave lessons outdoors and took the school to the most desolate places. Teachers became a reference for the village.</vt:lpstr>
      <vt:lpstr> Conceptualize evidence </vt:lpstr>
      <vt:lpstr> Conceptualize evidence </vt:lpstr>
      <vt:lpstr>Presentazione standard di PowerPoint</vt:lpstr>
      <vt:lpstr>Metacognition is often simply defined as "thinking about thinking" </vt:lpstr>
      <vt:lpstr>  Active participation in outdoor learning promote the inquiry about the origin of new school experience and allows to descover the red line which unifies the primitive impulse to educate children from different background. The scenario of Nature  changes. From pedagogical perspective we find the imperative of learning in Nature as permanent methodology for the best development of the child.   </vt:lpstr>
      <vt:lpstr>Metacognition is often simply defined as “thinking about thinking”</vt:lpstr>
      <vt:lpstr> The process of knowledge  </vt:lpstr>
      <vt:lpstr>Presentazione standard di PowerPoint</vt:lpstr>
      <vt:lpstr> Diversity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30</cp:revision>
  <dcterms:created xsi:type="dcterms:W3CDTF">2017-12-18T19:48:52Z</dcterms:created>
  <dcterms:modified xsi:type="dcterms:W3CDTF">2018-01-03T00:37:51Z</dcterms:modified>
</cp:coreProperties>
</file>