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2A7E"/>
    <a:srgbClr val="1470D6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4A3E795-6A93-49B9-BE5C-0E5D0A161EB8}" type="datetimeFigureOut">
              <a:rPr lang="it-IT"/>
              <a:pPr>
                <a:defRPr/>
              </a:pPr>
              <a:t>18/04/2015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324CE29-4EB1-4E0E-B732-F776E1B9370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1434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43C410-5D70-4026-9418-F66B72FC7D54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tangolo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tangolo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ttangolo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ttangolo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e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e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e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22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5E1F39-D963-438E-9C76-4C51195FFBA0}" type="datetimeFigureOut">
              <a:rPr lang="it-IT"/>
              <a:pPr>
                <a:defRPr/>
              </a:pPr>
              <a:t>18/04/2015</a:t>
            </a:fld>
            <a:endParaRPr lang="it-IT"/>
          </a:p>
        </p:txBody>
      </p:sp>
      <p:sp>
        <p:nvSpPr>
          <p:cNvPr id="23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4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F5991-8E27-4163-87D4-FED722950F4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01814-7ABE-4FDE-8C21-644F07BFAFCB}" type="datetimeFigureOut">
              <a:rPr lang="it-IT"/>
              <a:pPr>
                <a:defRPr/>
              </a:pPr>
              <a:t>18/04/2015</a:t>
            </a:fld>
            <a:endParaRPr lang="it-IT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8F78D-EDE0-4DE4-BD56-BF40DA9CB20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111C6-1992-4DFF-921B-70373D8BEFE7}" type="datetimeFigureOut">
              <a:rPr lang="it-IT"/>
              <a:pPr>
                <a:defRPr/>
              </a:pPr>
              <a:t>18/04/2015</a:t>
            </a:fld>
            <a:endParaRPr lang="it-IT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81AB8-AD2B-43E8-809B-1EF644671F8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02D097B-3997-4FBA-B3C8-42F15C50C1D3}" type="datetimeFigureOut">
              <a:rPr lang="it-IT"/>
              <a:pPr>
                <a:defRPr/>
              </a:pPr>
              <a:t>18/04/2015</a:t>
            </a:fld>
            <a:endParaRPr lang="it-IT"/>
          </a:p>
        </p:txBody>
      </p:sp>
      <p:sp>
        <p:nvSpPr>
          <p:cNvPr id="5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A591485-0ACE-431A-8FDD-1A866BD5271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tangolo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tangolo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ttangolo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Rettangolo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e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e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e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e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e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DD916-1800-4E0B-89A8-D89C26B6F2A0}" type="datetimeFigureOut">
              <a:rPr lang="it-IT"/>
              <a:pPr>
                <a:defRPr/>
              </a:pPr>
              <a:t>18/04/2015</a:t>
            </a:fld>
            <a:endParaRPr lang="it-IT"/>
          </a:p>
        </p:txBody>
      </p:sp>
      <p:sp>
        <p:nvSpPr>
          <p:cNvPr id="21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DE119-F6A4-45E8-88C6-35F2E691687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89EEA-DFBD-43D7-9711-5C21797365D2}" type="datetimeFigureOut">
              <a:rPr lang="it-IT"/>
              <a:pPr>
                <a:defRPr/>
              </a:pPr>
              <a:t>18/04/2015</a:t>
            </a:fld>
            <a:endParaRPr lang="it-IT"/>
          </a:p>
        </p:txBody>
      </p:sp>
      <p:sp>
        <p:nvSpPr>
          <p:cNvPr id="6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57CCC-12C5-47FE-BE4B-FFD61D745AB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21827-5FC1-4483-BA17-D3B4FB40E425}" type="datetimeFigureOut">
              <a:rPr lang="it-IT"/>
              <a:pPr>
                <a:defRPr/>
              </a:pPr>
              <a:t>18/04/2015</a:t>
            </a:fld>
            <a:endParaRPr lang="it-IT"/>
          </a:p>
        </p:txBody>
      </p:sp>
      <p:sp>
        <p:nvSpPr>
          <p:cNvPr id="8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939C4-9352-480E-99E8-1AF7BDA6B55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3928D94-1092-451F-A5A5-F9F866D45DF6}" type="datetimeFigureOut">
              <a:rPr lang="it-IT"/>
              <a:pPr>
                <a:defRPr/>
              </a:pPr>
              <a:t>18/04/2015</a:t>
            </a:fld>
            <a:endParaRPr lang="it-IT"/>
          </a:p>
        </p:txBody>
      </p:sp>
      <p:sp>
        <p:nvSpPr>
          <p:cNvPr id="4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3AC9207-CCF4-4CAA-913B-98E7C5004F3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5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A875B-FEE3-411D-A6F1-E0986F525FC7}" type="datetimeFigureOut">
              <a:rPr lang="it-IT"/>
              <a:pPr>
                <a:defRPr/>
              </a:pPr>
              <a:t>18/04/2015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A6D77-A7A5-4728-8191-D6C8911AA3C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Connettore 1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Connettore 1 17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" name="Connettore 1 1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onnettore 1 2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" name="Ovale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2" name="Segnaposto data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C2E8071-7248-4176-B83B-A25BAFCBFAFF}" type="datetimeFigureOut">
              <a:rPr lang="it-IT"/>
              <a:pPr>
                <a:defRPr/>
              </a:pPr>
              <a:t>18/04/2015</a:t>
            </a:fld>
            <a:endParaRPr lang="it-IT"/>
          </a:p>
        </p:txBody>
      </p:sp>
      <p:sp>
        <p:nvSpPr>
          <p:cNvPr id="13" name="Segnaposto numero diapositiva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9C6EC85-1743-41E1-85B9-C0177F9950E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4" name="Segnaposto piè di pagina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Connettore 1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" name="Rettangolo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Connettore 1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Connettore 1 23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846385E-D6CE-45F6-B8BD-3B2F7FFECD0C}" type="datetimeFigureOut">
              <a:rPr lang="it-IT"/>
              <a:pPr>
                <a:defRPr/>
              </a:pPr>
              <a:t>18/04/2015</a:t>
            </a:fld>
            <a:endParaRPr lang="it-IT"/>
          </a:p>
        </p:txBody>
      </p:sp>
      <p:sp>
        <p:nvSpPr>
          <p:cNvPr id="13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8970F0C-56A4-4FEA-A088-112895CE6A3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4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28" name="Segnaposto testo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68981A-B179-48D7-8B08-204D812C8A72}" type="datetimeFigureOut">
              <a:rPr lang="it-IT"/>
              <a:pPr>
                <a:defRPr/>
              </a:pPr>
              <a:t>18/04/2015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32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4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" name="Ovale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C74C0A-23D7-4659-B9FB-E6CDC2DDF4F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26" r:id="rId4"/>
    <p:sldLayoutId id="2147483727" r:id="rId5"/>
    <p:sldLayoutId id="2147483734" r:id="rId6"/>
    <p:sldLayoutId id="2147483728" r:id="rId7"/>
    <p:sldLayoutId id="2147483735" r:id="rId8"/>
    <p:sldLayoutId id="2147483736" r:id="rId9"/>
    <p:sldLayoutId id="2147483729" r:id="rId10"/>
    <p:sldLayoutId id="214748373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1" fontAlgn="base" hangingPunct="1">
        <a:spcBef>
          <a:spcPct val="20000"/>
        </a:spcBef>
        <a:spcAft>
          <a:spcPct val="0"/>
        </a:spcAft>
        <a:buClr>
          <a:srgbClr val="85AF1D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1" fontAlgn="base" hangingPunct="1">
        <a:spcBef>
          <a:spcPct val="20000"/>
        </a:spcBef>
        <a:spcAft>
          <a:spcPct val="0"/>
        </a:spcAft>
        <a:buClr>
          <a:srgbClr val="CAE0AC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1" fontAlgn="base" hangingPunct="1">
        <a:spcBef>
          <a:spcPct val="20000"/>
        </a:spcBef>
        <a:spcAft>
          <a:spcPct val="0"/>
        </a:spcAft>
        <a:buClr>
          <a:srgbClr val="B5D4D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411413" y="0"/>
            <a:ext cx="6048375" cy="11620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z="1200" dirty="0" smtClean="0">
                <a:solidFill>
                  <a:srgbClr val="002A7E"/>
                </a:solidFill>
                <a:latin typeface="Candara" panose="020E0502030303020204" pitchFamily="34" charset="0"/>
                <a:ea typeface="Batang" panose="02030600000101010101" pitchFamily="18" charset="-127"/>
              </a:rPr>
              <a:t>Università degli studi Roma Tre</a:t>
            </a:r>
            <a:br>
              <a:rPr lang="it-IT" sz="1200" dirty="0" smtClean="0">
                <a:solidFill>
                  <a:srgbClr val="002A7E"/>
                </a:solidFill>
                <a:latin typeface="Candara" panose="020E0502030303020204" pitchFamily="34" charset="0"/>
                <a:ea typeface="Batang" panose="02030600000101010101" pitchFamily="18" charset="-127"/>
              </a:rPr>
            </a:br>
            <a:r>
              <a:rPr lang="it-IT" sz="1200" dirty="0" smtClean="0">
                <a:solidFill>
                  <a:srgbClr val="002A7E"/>
                </a:solidFill>
                <a:latin typeface="Candara" panose="020E0502030303020204" pitchFamily="34" charset="0"/>
                <a:ea typeface="Batang" panose="02030600000101010101" pitchFamily="18" charset="-127"/>
              </a:rPr>
              <a:t>Dipartimento di Scienze della Formazione</a:t>
            </a:r>
            <a:br>
              <a:rPr lang="it-IT" sz="1200" dirty="0" smtClean="0">
                <a:solidFill>
                  <a:srgbClr val="002A7E"/>
                </a:solidFill>
                <a:latin typeface="Candara" panose="020E0502030303020204" pitchFamily="34" charset="0"/>
                <a:ea typeface="Batang" panose="02030600000101010101" pitchFamily="18" charset="-127"/>
              </a:rPr>
            </a:br>
            <a:r>
              <a:rPr lang="it-IT" sz="1200" dirty="0" smtClean="0">
                <a:solidFill>
                  <a:srgbClr val="002A7E"/>
                </a:solidFill>
                <a:latin typeface="Candara" panose="020E0502030303020204" pitchFamily="34" charset="0"/>
                <a:ea typeface="Batang" panose="02030600000101010101" pitchFamily="18" charset="-127"/>
              </a:rPr>
              <a:t>Corso di Laurea in Scienze della Formazione Primaria</a:t>
            </a:r>
            <a:endParaRPr lang="it-IT" sz="1200" dirty="0">
              <a:solidFill>
                <a:srgbClr val="002A7E"/>
              </a:solidFill>
              <a:latin typeface="Candara" panose="020E0502030303020204" pitchFamily="34" charset="0"/>
              <a:ea typeface="Batang" panose="02030600000101010101" pitchFamily="18" charset="-127"/>
            </a:endParaRPr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7263" y="466725"/>
            <a:ext cx="1454150" cy="80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CasellaDiTesto 6"/>
          <p:cNvSpPr txBox="1">
            <a:spLocks noChangeArrowheads="1"/>
          </p:cNvSpPr>
          <p:nvPr/>
        </p:nvSpPr>
        <p:spPr bwMode="auto">
          <a:xfrm>
            <a:off x="2552700" y="4995863"/>
            <a:ext cx="6196013" cy="1385887"/>
          </a:xfrm>
          <a:prstGeom prst="rect">
            <a:avLst/>
          </a:prstGeom>
          <a:noFill/>
          <a:ln w="28575">
            <a:solidFill>
              <a:srgbClr val="002A7E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800" b="1" u="sng">
                <a:solidFill>
                  <a:srgbClr val="002A7E"/>
                </a:solidFill>
                <a:latin typeface="Bradley Hand ITC" pitchFamily="66" charset="0"/>
              </a:rPr>
              <a:t>Federica Salvati                         493266</a:t>
            </a:r>
          </a:p>
          <a:p>
            <a:r>
              <a:rPr lang="it-IT" sz="2800" b="1" u="sng">
                <a:solidFill>
                  <a:srgbClr val="002A7E"/>
                </a:solidFill>
                <a:latin typeface="Bradley Hand ITC" pitchFamily="66" charset="0"/>
              </a:rPr>
              <a:t>Martina Novelli                          442136                                                     </a:t>
            </a:r>
          </a:p>
          <a:p>
            <a:r>
              <a:rPr lang="it-IT" sz="2800" b="1" u="sng">
                <a:solidFill>
                  <a:srgbClr val="002A7E"/>
                </a:solidFill>
                <a:latin typeface="Bradley Hand ITC" pitchFamily="66" charset="0"/>
              </a:rPr>
              <a:t>Antonia Trotta                           478919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535238" y="3213100"/>
            <a:ext cx="4845050" cy="1076325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  <a:cs typeface="+mn-cs"/>
              </a:rPr>
              <a:t>Gruppo   II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  <a:cs typeface="+mn-cs"/>
              </a:rPr>
              <a:t>CHILD INTO THE WILD</a:t>
            </a:r>
            <a:endParaRPr lang="it-IT" sz="3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  <a:cs typeface="+mn-cs"/>
            </a:endParaRPr>
          </a:p>
        </p:txBody>
      </p:sp>
      <p:pic>
        <p:nvPicPr>
          <p:cNvPr id="8198" name="Picture 5" descr="http://www.icsipsilon.it/wp-content/uploads/2014/02/9128610-astratto-albero-verde-per-il-vostro-disegn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125" y="76200"/>
            <a:ext cx="2489200" cy="248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asellaDiTesto 10"/>
          <p:cNvSpPr txBox="1"/>
          <p:nvPr/>
        </p:nvSpPr>
        <p:spPr>
          <a:xfrm>
            <a:off x="1115616" y="1412776"/>
            <a:ext cx="5688632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600" b="1" dirty="0">
                <a:ln w="10160">
                  <a:solidFill>
                    <a:srgbClr val="002A7E"/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  <a:cs typeface="+mn-cs"/>
              </a:rPr>
              <a:t>L’Asilo </a:t>
            </a:r>
            <a:r>
              <a:rPr lang="it-IT" sz="3600" b="1" dirty="0">
                <a:ln w="10160">
                  <a:solidFill>
                    <a:srgbClr val="002A7E"/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  <a:cs typeface="+mn-cs"/>
              </a:rPr>
              <a:t>nel Bosco nella </a:t>
            </a:r>
            <a:r>
              <a:rPr lang="it-IT" sz="3600" b="1" dirty="0">
                <a:ln w="10160">
                  <a:solidFill>
                    <a:srgbClr val="002A7E"/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  <a:cs typeface="+mn-cs"/>
              </a:rPr>
              <a:t> pedagogia contemporanea</a:t>
            </a:r>
            <a:endParaRPr lang="it-IT" sz="3600" b="1" dirty="0">
              <a:ln w="10160">
                <a:solidFill>
                  <a:srgbClr val="002A7E"/>
                </a:solidFill>
                <a:prstDash val="solid"/>
              </a:ln>
              <a:solidFill>
                <a:srgbClr val="002A7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  <a:cs typeface="+mn-cs"/>
            </a:endParaRPr>
          </a:p>
        </p:txBody>
      </p:sp>
      <p:pic>
        <p:nvPicPr>
          <p:cNvPr id="8200" name="Picture 9" descr="http://www.t-shirtbazar.it/files/design/172x206/1317086402898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650" y="3252788"/>
            <a:ext cx="928688" cy="142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asellaDiTesto 14"/>
          <p:cNvSpPr txBox="1">
            <a:spLocks noChangeArrowheads="1"/>
          </p:cNvSpPr>
          <p:nvPr/>
        </p:nvSpPr>
        <p:spPr bwMode="auto">
          <a:xfrm>
            <a:off x="323850" y="115888"/>
            <a:ext cx="7993063" cy="629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it-IT" sz="2000" b="1">
              <a:solidFill>
                <a:srgbClr val="002A7E"/>
              </a:solidFill>
              <a:latin typeface="Calibri" pitchFamily="34" charset="0"/>
            </a:endParaRPr>
          </a:p>
          <a:p>
            <a:pPr algn="ctr"/>
            <a:endParaRPr lang="it-IT" sz="2000" b="1">
              <a:solidFill>
                <a:srgbClr val="002A7E"/>
              </a:solidFill>
              <a:latin typeface="Calibri" pitchFamily="34" charset="0"/>
            </a:endParaRPr>
          </a:p>
          <a:p>
            <a:pPr algn="ctr"/>
            <a:r>
              <a:rPr lang="it-IT" sz="1500" b="1" u="sng">
                <a:solidFill>
                  <a:srgbClr val="002A7E"/>
                </a:solidFill>
              </a:rPr>
              <a:t>L’Asilo nel Bosco </a:t>
            </a:r>
            <a:r>
              <a:rPr lang="it-IT" sz="1500">
                <a:solidFill>
                  <a:srgbClr val="002A7E"/>
                </a:solidFill>
              </a:rPr>
              <a:t>(</a:t>
            </a:r>
            <a:r>
              <a:rPr lang="it-IT" sz="1500" b="1" i="1">
                <a:solidFill>
                  <a:srgbClr val="002A7E"/>
                </a:solidFill>
              </a:rPr>
              <a:t>Waldkindergartens</a:t>
            </a:r>
            <a:r>
              <a:rPr lang="it-IT" sz="1500">
                <a:solidFill>
                  <a:srgbClr val="002A7E"/>
                </a:solidFill>
              </a:rPr>
              <a:t>) è un movimento che prende vita dalla pedagogia contemporanea di scuola tedesca, conosciuta come</a:t>
            </a:r>
            <a:r>
              <a:rPr lang="it-IT" sz="1500" i="1">
                <a:solidFill>
                  <a:srgbClr val="002A7E"/>
                </a:solidFill>
              </a:rPr>
              <a:t> </a:t>
            </a:r>
            <a:r>
              <a:rPr lang="it-IT" sz="1500" b="1" i="1">
                <a:solidFill>
                  <a:srgbClr val="002A7E"/>
                </a:solidFill>
              </a:rPr>
              <a:t>Waldpadagogik</a:t>
            </a:r>
            <a:r>
              <a:rPr lang="it-IT" sz="1500">
                <a:solidFill>
                  <a:srgbClr val="002A7E"/>
                </a:solidFill>
              </a:rPr>
              <a:t>. Gli autori citati sono Pestalozzi, Frobel e Steiner.  In Italia il fenomeno degli asili nel bosco è relativamente recente, mentre è più diffuso in Europa centrale e settentrionale. </a:t>
            </a:r>
            <a:br>
              <a:rPr lang="it-IT" sz="1500">
                <a:solidFill>
                  <a:srgbClr val="002A7E"/>
                </a:solidFill>
              </a:rPr>
            </a:br>
            <a:r>
              <a:rPr lang="it-IT" sz="1500">
                <a:solidFill>
                  <a:srgbClr val="002A7E"/>
                </a:solidFill>
              </a:rPr>
              <a:t/>
            </a:r>
            <a:br>
              <a:rPr lang="it-IT" sz="1500">
                <a:solidFill>
                  <a:srgbClr val="002A7E"/>
                </a:solidFill>
              </a:rPr>
            </a:br>
            <a:r>
              <a:rPr lang="it-IT" sz="1500">
                <a:solidFill>
                  <a:srgbClr val="002A7E"/>
                </a:solidFill>
              </a:rPr>
              <a:t> E’ un’esperienza che si discosta dai parametri della scuola statale e che pone come </a:t>
            </a:r>
            <a:r>
              <a:rPr lang="it-IT" sz="1500" b="1">
                <a:solidFill>
                  <a:srgbClr val="002A7E"/>
                </a:solidFill>
              </a:rPr>
              <a:t>obiettivo primario il potenziamento della relazione uomo-natura</a:t>
            </a:r>
            <a:r>
              <a:rPr lang="it-IT" sz="1500">
                <a:solidFill>
                  <a:srgbClr val="002A7E"/>
                </a:solidFill>
              </a:rPr>
              <a:t>, considerata centrale per il sano ed equilibrato sviluppo del bambino. La vera essenza è il </a:t>
            </a:r>
            <a:r>
              <a:rPr lang="it-IT" sz="1500" b="1">
                <a:solidFill>
                  <a:srgbClr val="002A7E"/>
                </a:solidFill>
              </a:rPr>
              <a:t>contatto continuo con la natura</a:t>
            </a:r>
            <a:r>
              <a:rPr lang="it-IT" sz="1500">
                <a:solidFill>
                  <a:srgbClr val="002A7E"/>
                </a:solidFill>
              </a:rPr>
              <a:t> che permette la sollecitazione di tutti i sensi e di tutte le facoltà. La vita nel bosco guida il bambino verso </a:t>
            </a:r>
            <a:r>
              <a:rPr lang="it-IT" sz="1500" b="1">
                <a:solidFill>
                  <a:srgbClr val="002A7E"/>
                </a:solidFill>
              </a:rPr>
              <a:t>un’armonia interiore ed esteriore </a:t>
            </a:r>
            <a:r>
              <a:rPr lang="it-IT" sz="1500">
                <a:solidFill>
                  <a:srgbClr val="002A7E"/>
                </a:solidFill>
              </a:rPr>
              <a:t>che si ripercuote non solo sulla propria crescita, ma anche nei rapporti relazionali con l’altro.</a:t>
            </a:r>
          </a:p>
          <a:p>
            <a:pPr algn="ctr"/>
            <a:r>
              <a:rPr lang="it-IT" sz="1600">
                <a:solidFill>
                  <a:srgbClr val="002A7E"/>
                </a:solidFill>
                <a:latin typeface="Calibri" pitchFamily="34" charset="0"/>
              </a:rPr>
              <a:t/>
            </a:r>
            <a:br>
              <a:rPr lang="it-IT" sz="1600">
                <a:solidFill>
                  <a:srgbClr val="002A7E"/>
                </a:solidFill>
                <a:latin typeface="Calibri" pitchFamily="34" charset="0"/>
              </a:rPr>
            </a:br>
            <a:endParaRPr lang="it-IT" sz="1600">
              <a:solidFill>
                <a:srgbClr val="002A7E"/>
              </a:solidFill>
              <a:latin typeface="Calibri" pitchFamily="34" charset="0"/>
            </a:endParaRPr>
          </a:p>
          <a:p>
            <a:pPr algn="just"/>
            <a:r>
              <a:rPr lang="it-IT" sz="1600">
                <a:solidFill>
                  <a:srgbClr val="002A7E"/>
                </a:solidFill>
                <a:latin typeface="Calibri" pitchFamily="34" charset="0"/>
              </a:rPr>
              <a:t/>
            </a:r>
            <a:br>
              <a:rPr lang="it-IT" sz="1600">
                <a:solidFill>
                  <a:srgbClr val="002A7E"/>
                </a:solidFill>
                <a:latin typeface="Calibri" pitchFamily="34" charset="0"/>
              </a:rPr>
            </a:br>
            <a:r>
              <a:rPr lang="it-IT" sz="1500" b="1" u="sng">
                <a:solidFill>
                  <a:srgbClr val="002A7E"/>
                </a:solidFill>
              </a:rPr>
              <a:t>L’Asilo nel Bosco di Ostia Antica (Roma)</a:t>
            </a:r>
            <a:r>
              <a:rPr lang="it-IT" sz="1500">
                <a:solidFill>
                  <a:srgbClr val="002A7E"/>
                </a:solidFill>
              </a:rPr>
              <a:t> è una realtà sorta di recente che ospita bambini da 24 mesi a cinque anni e mezzo. I bambini hanno a disposizione </a:t>
            </a:r>
            <a:r>
              <a:rPr lang="it-IT" sz="1500" b="1">
                <a:solidFill>
                  <a:srgbClr val="002A7E"/>
                </a:solidFill>
              </a:rPr>
              <a:t>spazi ampi </a:t>
            </a:r>
            <a:r>
              <a:rPr lang="it-IT" sz="1500">
                <a:solidFill>
                  <a:srgbClr val="002A7E"/>
                </a:solidFill>
              </a:rPr>
              <a:t>e </a:t>
            </a:r>
            <a:r>
              <a:rPr lang="it-IT" sz="1500" b="1">
                <a:solidFill>
                  <a:srgbClr val="002A7E"/>
                </a:solidFill>
              </a:rPr>
              <a:t>all’aperto</a:t>
            </a:r>
            <a:r>
              <a:rPr lang="it-IT" sz="1500">
                <a:solidFill>
                  <a:srgbClr val="002A7E"/>
                </a:solidFill>
              </a:rPr>
              <a:t> dove possono svolgere diverse attività con </a:t>
            </a:r>
            <a:r>
              <a:rPr lang="it-IT" sz="1500" b="1">
                <a:solidFill>
                  <a:srgbClr val="002A7E"/>
                </a:solidFill>
              </a:rPr>
              <a:t>materiali e strumenti naturali</a:t>
            </a:r>
            <a:r>
              <a:rPr lang="it-IT" sz="1500">
                <a:solidFill>
                  <a:srgbClr val="002A7E"/>
                </a:solidFill>
              </a:rPr>
              <a:t>. Il cardine di questa scuola non è solo l’esperienza diretta che il bambino fa con il proprio corpo, ma anche la relazione che l’educatore instaura con lui. Per quanto riguarda gli </a:t>
            </a:r>
            <a:r>
              <a:rPr lang="it-IT" sz="1500" b="1">
                <a:solidFill>
                  <a:srgbClr val="002A7E"/>
                </a:solidFill>
              </a:rPr>
              <a:t>obiettivi formativi</a:t>
            </a:r>
            <a:r>
              <a:rPr lang="it-IT" sz="1500">
                <a:solidFill>
                  <a:srgbClr val="002A7E"/>
                </a:solidFill>
              </a:rPr>
              <a:t>, questi accolgono le Indicazioni Nazionali per il Curricolo del Ministero dell’Istruzione, dell’Università e della Ricerca rendendo più efficacie il loro raggiungimento realizzato in un ambiente ampio, non ristretto nell’aula scolastica.</a:t>
            </a:r>
            <a:endParaRPr lang="it-IT" sz="1500"/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 cstate="print"/>
          <a:srcRect l="86588" b="77953"/>
          <a:stretch>
            <a:fillRect/>
          </a:stretch>
        </p:blipFill>
        <p:spPr bwMode="auto">
          <a:xfrm>
            <a:off x="7242175" y="3240088"/>
            <a:ext cx="930275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3240088"/>
            <a:ext cx="9271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8588" y="3241675"/>
            <a:ext cx="9271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Freccia in giù 1"/>
          <p:cNvSpPr/>
          <p:nvPr/>
        </p:nvSpPr>
        <p:spPr>
          <a:xfrm>
            <a:off x="4284663" y="1744663"/>
            <a:ext cx="142875" cy="1714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1" name="CasellaDiTesto 20"/>
          <p:cNvSpPr txBox="1"/>
          <p:nvPr/>
        </p:nvSpPr>
        <p:spPr>
          <a:xfrm>
            <a:off x="2016125" y="188913"/>
            <a:ext cx="4824413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  <a:cs typeface="+mn-cs"/>
              </a:rPr>
              <a:t>Cultura pedagogica mondiale</a:t>
            </a:r>
            <a:endParaRPr lang="it-IT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  <a:cs typeface="+mn-cs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3563938" y="3644900"/>
            <a:ext cx="172878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  <a:cs typeface="+mn-cs"/>
              </a:rPr>
              <a:t>In Italia</a:t>
            </a:r>
            <a:endParaRPr lang="it-IT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  <a:cs typeface="+mn-cs"/>
            </a:endParaRPr>
          </a:p>
        </p:txBody>
      </p:sp>
      <p:pic>
        <p:nvPicPr>
          <p:cNvPr id="922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3213100"/>
            <a:ext cx="9271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8888" y="3213100"/>
            <a:ext cx="9271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213" y="3213100"/>
            <a:ext cx="9271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7088" y="4941888"/>
            <a:ext cx="7467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z="1600" dirty="0" smtClean="0">
                <a:solidFill>
                  <a:srgbClr val="002A7E"/>
                </a:solidFill>
                <a:latin typeface="Calibri" panose="020F0502020204030204" pitchFamily="34" charset="0"/>
              </a:rPr>
              <a:t>.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403350" y="6021388"/>
            <a:ext cx="3384550" cy="58420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In questo piccolo pezzo di mondo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NON È VIETATO!!</a:t>
            </a:r>
            <a:endParaRPr lang="it-IT" sz="1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0244" name="CasellaDiTesto 5"/>
          <p:cNvSpPr txBox="1">
            <a:spLocks noChangeArrowheads="1"/>
          </p:cNvSpPr>
          <p:nvPr/>
        </p:nvSpPr>
        <p:spPr bwMode="auto">
          <a:xfrm>
            <a:off x="3708400" y="1341438"/>
            <a:ext cx="4967288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it-IT">
                <a:solidFill>
                  <a:srgbClr val="002A7E"/>
                </a:solidFill>
              </a:rPr>
              <a:t>Nell’Asilo nel Bosco i bambini sono dei piccoli avventurieri che “imparano facendo” in un </a:t>
            </a:r>
            <a:r>
              <a:rPr lang="it-IT" i="1">
                <a:solidFill>
                  <a:srgbClr val="002A7E"/>
                </a:solidFill>
              </a:rPr>
              <a:t>contesto naturale </a:t>
            </a:r>
            <a:r>
              <a:rPr lang="it-IT">
                <a:solidFill>
                  <a:srgbClr val="002A7E"/>
                </a:solidFill>
              </a:rPr>
              <a:t>permeabile alla curiosità e all’immaginazione. L’educazione all’aria aperta  consente al bambino di vivere l’ambiente in maniera totale e di apprendere con i sensi, con il corpo e coinvolgendo tutti i livelli di percezione.</a:t>
            </a:r>
            <a:endParaRPr lang="it-IT"/>
          </a:p>
        </p:txBody>
      </p:sp>
      <p:pic>
        <p:nvPicPr>
          <p:cNvPr id="10245" name="Immagine 7" descr="lightbox_e8e0b79e-3fc7-4514-a7a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3800" y="3716338"/>
            <a:ext cx="3657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CasellaDiTesto 8"/>
          <p:cNvSpPr txBox="1">
            <a:spLocks noChangeArrowheads="1"/>
          </p:cNvSpPr>
          <p:nvPr/>
        </p:nvSpPr>
        <p:spPr bwMode="auto">
          <a:xfrm>
            <a:off x="179388" y="3375025"/>
            <a:ext cx="4824412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 dirty="0"/>
          </a:p>
          <a:p>
            <a:pPr algn="just"/>
            <a:r>
              <a:rPr lang="it-IT" dirty="0">
                <a:solidFill>
                  <a:srgbClr val="002A7E"/>
                </a:solidFill>
              </a:rPr>
              <a:t>Infatti, prendendo spunto da alcune personalità di rilievo in campo pedagogico (</a:t>
            </a:r>
            <a:r>
              <a:rPr lang="it-IT" dirty="0" err="1">
                <a:solidFill>
                  <a:srgbClr val="002A7E"/>
                </a:solidFill>
              </a:rPr>
              <a:t>Pestalozzi</a:t>
            </a:r>
            <a:r>
              <a:rPr lang="it-IT" dirty="0">
                <a:solidFill>
                  <a:srgbClr val="002A7E"/>
                </a:solidFill>
              </a:rPr>
              <a:t>, Rousseau, </a:t>
            </a:r>
            <a:r>
              <a:rPr lang="it-IT" dirty="0" err="1" smtClean="0">
                <a:solidFill>
                  <a:srgbClr val="002A7E"/>
                </a:solidFill>
              </a:rPr>
              <a:t>Montessori</a:t>
            </a:r>
            <a:r>
              <a:rPr lang="it-IT" dirty="0">
                <a:solidFill>
                  <a:srgbClr val="002A7E"/>
                </a:solidFill>
              </a:rPr>
              <a:t>, </a:t>
            </a:r>
            <a:r>
              <a:rPr lang="it-IT" dirty="0" err="1">
                <a:solidFill>
                  <a:srgbClr val="002A7E"/>
                </a:solidFill>
              </a:rPr>
              <a:t>Pizzigoni</a:t>
            </a:r>
            <a:r>
              <a:rPr lang="it-IT" dirty="0">
                <a:solidFill>
                  <a:srgbClr val="002A7E"/>
                </a:solidFill>
              </a:rPr>
              <a:t>, Ferriére, </a:t>
            </a:r>
            <a:r>
              <a:rPr lang="it-IT" dirty="0" err="1" smtClean="0">
                <a:solidFill>
                  <a:srgbClr val="002A7E"/>
                </a:solidFill>
              </a:rPr>
              <a:t>Thoreau</a:t>
            </a:r>
            <a:r>
              <a:rPr lang="it-IT" dirty="0" smtClean="0">
                <a:solidFill>
                  <a:srgbClr val="002A7E"/>
                </a:solidFill>
              </a:rPr>
              <a:t> </a:t>
            </a:r>
            <a:r>
              <a:rPr lang="it-IT" dirty="0">
                <a:solidFill>
                  <a:srgbClr val="002A7E"/>
                </a:solidFill>
              </a:rPr>
              <a:t>e </a:t>
            </a:r>
            <a:r>
              <a:rPr lang="it-IT" dirty="0" err="1">
                <a:solidFill>
                  <a:srgbClr val="002A7E"/>
                </a:solidFill>
              </a:rPr>
              <a:t>Skinner</a:t>
            </a:r>
            <a:r>
              <a:rPr lang="it-IT" dirty="0">
                <a:solidFill>
                  <a:srgbClr val="002A7E"/>
                </a:solidFill>
              </a:rPr>
              <a:t>), l’Asilo nel bosco privilegia </a:t>
            </a:r>
            <a:r>
              <a:rPr lang="it-IT" i="1" dirty="0">
                <a:solidFill>
                  <a:srgbClr val="002A7E"/>
                </a:solidFill>
              </a:rPr>
              <a:t>l’educazione all’ambiente</a:t>
            </a:r>
            <a:r>
              <a:rPr lang="it-IT" dirty="0">
                <a:solidFill>
                  <a:srgbClr val="002A7E"/>
                </a:solidFill>
              </a:rPr>
              <a:t>, alla </a:t>
            </a:r>
            <a:r>
              <a:rPr lang="it-IT" i="1" dirty="0">
                <a:solidFill>
                  <a:srgbClr val="002A7E"/>
                </a:solidFill>
              </a:rPr>
              <a:t>sostenibilità </a:t>
            </a:r>
            <a:r>
              <a:rPr lang="it-IT" dirty="0">
                <a:solidFill>
                  <a:srgbClr val="002A7E"/>
                </a:solidFill>
              </a:rPr>
              <a:t>ed alla </a:t>
            </a:r>
            <a:r>
              <a:rPr lang="it-IT" i="1" dirty="0">
                <a:solidFill>
                  <a:srgbClr val="002A7E"/>
                </a:solidFill>
              </a:rPr>
              <a:t>cittadinanza attiva</a:t>
            </a:r>
            <a:r>
              <a:rPr lang="it-IT" dirty="0">
                <a:solidFill>
                  <a:srgbClr val="002A7E"/>
                </a:solidFill>
              </a:rPr>
              <a:t>; l’educazione è fondata sui principi di democrazia, libertà e giustizia.</a:t>
            </a:r>
          </a:p>
        </p:txBody>
      </p:sp>
      <p:pic>
        <p:nvPicPr>
          <p:cNvPr id="10247" name="Immagine 9" descr="bambini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" y="1341438"/>
            <a:ext cx="3441700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asellaDiTesto 10"/>
          <p:cNvSpPr txBox="1"/>
          <p:nvPr/>
        </p:nvSpPr>
        <p:spPr>
          <a:xfrm>
            <a:off x="611188" y="188913"/>
            <a:ext cx="7921625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  <a:cs typeface="+mn-cs"/>
              </a:rPr>
              <a:t>L’educazione  in un contesto naturale,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  <a:cs typeface="+mn-cs"/>
              </a:rPr>
              <a:t>dove gli alberi sono i maestri …</a:t>
            </a:r>
            <a:endParaRPr lang="it-IT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38138" y="115888"/>
            <a:ext cx="8337550" cy="1201737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u="sng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L’Asilo nel Bosco di Ostia Antica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, anche se non richiama esplicitamente alcun movimento culturale di carattere pedagogico, ricorda in parte l’opera di </a:t>
            </a:r>
            <a:r>
              <a:rPr lang="it-IT" u="sng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Thoreau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intitolata </a:t>
            </a:r>
            <a:r>
              <a:rPr lang="it-IT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Walden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del 1854, e quanto descritto da </a:t>
            </a:r>
            <a:r>
              <a:rPr lang="it-IT" u="sng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Skinner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in </a:t>
            </a:r>
            <a:r>
              <a:rPr lang="it-IT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Walden Two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uscito nel 1948.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  <p:cxnSp>
        <p:nvCxnSpPr>
          <p:cNvPr id="5" name="Connettore 2 4"/>
          <p:cNvCxnSpPr/>
          <p:nvPr/>
        </p:nvCxnSpPr>
        <p:spPr>
          <a:xfrm>
            <a:off x="2268538" y="1341438"/>
            <a:ext cx="0" cy="287337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/>
          <p:cNvCxnSpPr/>
          <p:nvPr/>
        </p:nvCxnSpPr>
        <p:spPr>
          <a:xfrm>
            <a:off x="6659563" y="1317625"/>
            <a:ext cx="0" cy="287338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69" name="CasellaDiTesto 7"/>
          <p:cNvSpPr txBox="1">
            <a:spLocks noChangeArrowheads="1"/>
          </p:cNvSpPr>
          <p:nvPr/>
        </p:nvSpPr>
        <p:spPr bwMode="auto">
          <a:xfrm>
            <a:off x="4789488" y="1484313"/>
            <a:ext cx="3873500" cy="280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it-IT" sz="1600" i="1">
                <a:solidFill>
                  <a:srgbClr val="002A7E"/>
                </a:solidFill>
              </a:rPr>
              <a:t>Walden Two </a:t>
            </a:r>
            <a:r>
              <a:rPr lang="it-IT" sz="1600">
                <a:solidFill>
                  <a:srgbClr val="002A7E"/>
                </a:solidFill>
              </a:rPr>
              <a:t>riporta, invece, un’esperienza importante alla luce della devastazione materiale e spirituale provocata dalla guerra; un obiettivo delle politiche sociali dell’epoca infatti era quello di intervenire sull’educazione e sulla preparazione dei giovani affinché sapessero evitare la guerra, secondo le regole della democrazia e della convivenza pacifica.</a:t>
            </a:r>
          </a:p>
        </p:txBody>
      </p:sp>
      <p:sp>
        <p:nvSpPr>
          <p:cNvPr id="11270" name="CasellaDiTesto 9"/>
          <p:cNvSpPr txBox="1">
            <a:spLocks noChangeArrowheads="1"/>
          </p:cNvSpPr>
          <p:nvPr/>
        </p:nvSpPr>
        <p:spPr bwMode="auto">
          <a:xfrm>
            <a:off x="338138" y="1593850"/>
            <a:ext cx="3873500" cy="255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it-IT" sz="1600">
                <a:solidFill>
                  <a:srgbClr val="002A7E"/>
                </a:solidFill>
              </a:rPr>
              <a:t>In </a:t>
            </a:r>
            <a:r>
              <a:rPr lang="it-IT" sz="1600" i="1">
                <a:solidFill>
                  <a:srgbClr val="002A7E"/>
                </a:solidFill>
              </a:rPr>
              <a:t>Walden</a:t>
            </a:r>
            <a:r>
              <a:rPr lang="it-IT" sz="1600">
                <a:solidFill>
                  <a:srgbClr val="002A7E"/>
                </a:solidFill>
              </a:rPr>
              <a:t> di Thoreau inizia un ripensamento del rapporto uomo-natura. Thoreau non fonda una scuola, ma compie un’esperienza di vita nel bosco, nella quale troviamo i motivi di critica alla società dello spreco che diventeranno incalzanti nei decenni successivi, fino ad ispirare i più moderni movimenti ecologisti  ed ambientalisti.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827088" y="4914900"/>
            <a:ext cx="7473950" cy="1754188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L’Asilo nel Bosco non assomiglia alle utopie qui citate, ma ne ricorda alcuni aspetti, come quelli relativi all’educazione in un ambiente naturale nel quale i bambini possono vivere pienamente durante tutta la giornata. Nell’Asilo nel Bosco ci sono adulti e bambini che vivono in un «bosco» nel quale imparano a stabilire un rapporto con la natura, secondo una logica di attenzione e non di sfruttamento.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3" name="Parentesi graffa chiusa 12"/>
          <p:cNvSpPr/>
          <p:nvPr/>
        </p:nvSpPr>
        <p:spPr>
          <a:xfrm rot="5400000">
            <a:off x="4268787" y="3622676"/>
            <a:ext cx="612775" cy="1879600"/>
          </a:xfrm>
          <a:prstGeom prst="rightBrac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Immagine 38" descr="14668873-Kids-studying-on-Tree-Stock-Vector-tree-school-kindergarte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4019550"/>
            <a:ext cx="2801938" cy="280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188" y="68263"/>
            <a:ext cx="7467600" cy="1546225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  <a:ea typeface="+mn-ea"/>
                <a:cs typeface="+mn-cs"/>
              </a:rPr>
              <a:t>RAPPRESENTAZIONE DEL M.I.T.E. </a:t>
            </a:r>
            <a:br>
              <a:rPr lang="it-IT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  <a:ea typeface="+mn-ea"/>
                <a:cs typeface="+mn-cs"/>
              </a:rPr>
            </a:br>
            <a:r>
              <a:rPr lang="it-IT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  <a:ea typeface="+mn-ea"/>
                <a:cs typeface="+mn-cs"/>
              </a:rPr>
              <a:t>(multiple interaction team education)</a:t>
            </a:r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  <a:ea typeface="+mn-ea"/>
                <a:cs typeface="+mn-cs"/>
              </a:rPr>
              <a:t/>
            </a:r>
            <a:br>
              <a:rPr lang="it-IT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  <a:ea typeface="+mn-ea"/>
                <a:cs typeface="+mn-cs"/>
              </a:rPr>
            </a:br>
            <a:endParaRPr lang="it-IT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  <a:ea typeface="+mn-ea"/>
              <a:cs typeface="+mn-cs"/>
            </a:endParaRPr>
          </a:p>
        </p:txBody>
      </p:sp>
      <p:sp>
        <p:nvSpPr>
          <p:cNvPr id="3" name="Rettangolo arrotondato 2"/>
          <p:cNvSpPr/>
          <p:nvPr/>
        </p:nvSpPr>
        <p:spPr>
          <a:xfrm rot="20631139">
            <a:off x="1349375" y="2027238"/>
            <a:ext cx="1871663" cy="5762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002A7E"/>
                </a:solidFill>
              </a:rPr>
              <a:t>Federica</a:t>
            </a:r>
            <a:endParaRPr lang="it-IT" sz="2400" b="1" dirty="0">
              <a:solidFill>
                <a:srgbClr val="002A7E"/>
              </a:solidFill>
            </a:endParaRPr>
          </a:p>
        </p:txBody>
      </p:sp>
      <p:sp>
        <p:nvSpPr>
          <p:cNvPr id="4" name="Rettangolo arrotondato 3"/>
          <p:cNvSpPr/>
          <p:nvPr/>
        </p:nvSpPr>
        <p:spPr>
          <a:xfrm>
            <a:off x="3624263" y="1700213"/>
            <a:ext cx="1873250" cy="5762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/>
              <a:t>Martina</a:t>
            </a:r>
            <a:endParaRPr lang="it-IT" sz="2400" b="1" dirty="0"/>
          </a:p>
        </p:txBody>
      </p:sp>
      <p:sp>
        <p:nvSpPr>
          <p:cNvPr id="5" name="Rettangolo arrotondato 4"/>
          <p:cNvSpPr/>
          <p:nvPr/>
        </p:nvSpPr>
        <p:spPr>
          <a:xfrm rot="821924">
            <a:off x="5899150" y="1990725"/>
            <a:ext cx="1871663" cy="5762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/>
              <a:t>Antonia</a:t>
            </a:r>
            <a:endParaRPr lang="it-IT" sz="2400" b="1" dirty="0"/>
          </a:p>
        </p:txBody>
      </p:sp>
      <p:cxnSp>
        <p:nvCxnSpPr>
          <p:cNvPr id="7" name="Connettore 2 6"/>
          <p:cNvCxnSpPr>
            <a:stCxn id="3" idx="3"/>
            <a:endCxn id="4" idx="1"/>
          </p:cNvCxnSpPr>
          <p:nvPr/>
        </p:nvCxnSpPr>
        <p:spPr>
          <a:xfrm flipV="1">
            <a:off x="3184525" y="1989138"/>
            <a:ext cx="439738" cy="6667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>
            <a:stCxn id="4" idx="3"/>
            <a:endCxn id="5" idx="1"/>
          </p:cNvCxnSpPr>
          <p:nvPr/>
        </p:nvCxnSpPr>
        <p:spPr>
          <a:xfrm>
            <a:off x="5497513" y="1989138"/>
            <a:ext cx="427037" cy="6826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7 15"/>
          <p:cNvCxnSpPr>
            <a:stCxn id="3" idx="0"/>
            <a:endCxn id="5" idx="0"/>
          </p:cNvCxnSpPr>
          <p:nvPr/>
        </p:nvCxnSpPr>
        <p:spPr>
          <a:xfrm rot="5400000" flipH="1" flipV="1">
            <a:off x="4533900" y="-328612"/>
            <a:ext cx="39688" cy="4697412"/>
          </a:xfrm>
          <a:prstGeom prst="curvedConnector3">
            <a:avLst>
              <a:gd name="adj1" fmla="val 241596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ttangolo arrotondato 17"/>
          <p:cNvSpPr/>
          <p:nvPr/>
        </p:nvSpPr>
        <p:spPr>
          <a:xfrm>
            <a:off x="3624263" y="3213100"/>
            <a:ext cx="1873250" cy="5762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/>
              <a:t>Docente</a:t>
            </a:r>
            <a:endParaRPr lang="it-IT" sz="2400" b="1" dirty="0"/>
          </a:p>
        </p:txBody>
      </p:sp>
      <p:cxnSp>
        <p:nvCxnSpPr>
          <p:cNvPr id="20" name="Connettore 2 19"/>
          <p:cNvCxnSpPr>
            <a:stCxn id="3" idx="2"/>
            <a:endCxn id="18" idx="1"/>
          </p:cNvCxnSpPr>
          <p:nvPr/>
        </p:nvCxnSpPr>
        <p:spPr>
          <a:xfrm>
            <a:off x="2365375" y="2592388"/>
            <a:ext cx="1258888" cy="908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4" idx="2"/>
            <a:endCxn id="18" idx="0"/>
          </p:cNvCxnSpPr>
          <p:nvPr/>
        </p:nvCxnSpPr>
        <p:spPr>
          <a:xfrm>
            <a:off x="4560888" y="2276475"/>
            <a:ext cx="0" cy="936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5" idx="2"/>
            <a:endCxn id="18" idx="3"/>
          </p:cNvCxnSpPr>
          <p:nvPr/>
        </p:nvCxnSpPr>
        <p:spPr>
          <a:xfrm flipH="1">
            <a:off x="5497513" y="2559050"/>
            <a:ext cx="1268412" cy="9413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ttangolo arrotondato 29"/>
          <p:cNvSpPr/>
          <p:nvPr/>
        </p:nvSpPr>
        <p:spPr>
          <a:xfrm>
            <a:off x="1835150" y="3573463"/>
            <a:ext cx="1512888" cy="9350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/>
              <a:t>Ambiente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rgbClr val="002A7E"/>
                </a:solidFill>
              </a:rPr>
              <a:t>Aula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rgbClr val="002A7E"/>
                </a:solidFill>
              </a:rPr>
              <a:t>Web</a:t>
            </a:r>
            <a:endParaRPr lang="it-IT" sz="1200" dirty="0">
              <a:solidFill>
                <a:srgbClr val="002A7E"/>
              </a:solidFill>
            </a:endParaRPr>
          </a:p>
        </p:txBody>
      </p:sp>
      <p:sp>
        <p:nvSpPr>
          <p:cNvPr id="31" name="Rettangolo arrotondato 30"/>
          <p:cNvSpPr/>
          <p:nvPr/>
        </p:nvSpPr>
        <p:spPr>
          <a:xfrm>
            <a:off x="827088" y="4581525"/>
            <a:ext cx="1873250" cy="21605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/>
              <a:t>Mezzi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rgbClr val="002A7E"/>
                </a:solidFill>
              </a:rPr>
              <a:t>Libro (</a:t>
            </a:r>
            <a:r>
              <a:rPr lang="it-IT" sz="1200" i="1" dirty="0">
                <a:solidFill>
                  <a:srgbClr val="002A7E"/>
                </a:solidFill>
              </a:rPr>
              <a:t>Scienza e formazione. Manuale del laboratorio universitario di pedagogia</a:t>
            </a:r>
            <a:endParaRPr lang="it-IT" sz="1200" dirty="0">
              <a:solidFill>
                <a:srgbClr val="002A7E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rgbClr val="002A7E"/>
                </a:solidFill>
              </a:rPr>
              <a:t>S. </a:t>
            </a:r>
            <a:r>
              <a:rPr lang="it-IT" sz="1200" dirty="0" err="1">
                <a:solidFill>
                  <a:srgbClr val="002A7E"/>
                </a:solidFill>
              </a:rPr>
              <a:t>Chistolini</a:t>
            </a:r>
            <a:r>
              <a:rPr lang="it-IT" sz="1200" dirty="0">
                <a:solidFill>
                  <a:srgbClr val="002A7E"/>
                </a:solidFill>
              </a:rPr>
              <a:t> 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 err="1">
                <a:solidFill>
                  <a:srgbClr val="002A7E"/>
                </a:solidFill>
              </a:rPr>
              <a:t>Email</a:t>
            </a:r>
            <a:endParaRPr lang="it-IT" sz="1200" dirty="0">
              <a:solidFill>
                <a:srgbClr val="002A7E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rgbClr val="002A7E"/>
                </a:solidFill>
              </a:rPr>
              <a:t>Sms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rgbClr val="002A7E"/>
                </a:solidFill>
              </a:rPr>
              <a:t>Web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 err="1">
                <a:solidFill>
                  <a:srgbClr val="002A7E"/>
                </a:solidFill>
              </a:rPr>
              <a:t>Power</a:t>
            </a:r>
            <a:r>
              <a:rPr lang="it-IT" sz="1200" dirty="0">
                <a:solidFill>
                  <a:srgbClr val="002A7E"/>
                </a:solidFill>
              </a:rPr>
              <a:t> Point</a:t>
            </a:r>
            <a:endParaRPr lang="it-IT" sz="1200" b="1" dirty="0">
              <a:solidFill>
                <a:srgbClr val="002A7E"/>
              </a:solidFill>
            </a:endParaRPr>
          </a:p>
        </p:txBody>
      </p:sp>
      <p:sp>
        <p:nvSpPr>
          <p:cNvPr id="32" name="Rettangolo arrotondato 31"/>
          <p:cNvSpPr/>
          <p:nvPr/>
        </p:nvSpPr>
        <p:spPr>
          <a:xfrm>
            <a:off x="6156325" y="4797425"/>
            <a:ext cx="1871663" cy="16557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/>
              <a:t>Interazioni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rgbClr val="002A7E"/>
                </a:solidFill>
              </a:rPr>
              <a:t>L’interazione multipla  ha permesso di organizzare in modo sinergico il lavoro tra tutti i componenti del team.</a:t>
            </a:r>
            <a:endParaRPr lang="it-IT" sz="1200" b="1" dirty="0">
              <a:solidFill>
                <a:srgbClr val="002A7E"/>
              </a:solidFill>
            </a:endParaRPr>
          </a:p>
        </p:txBody>
      </p:sp>
      <p:sp>
        <p:nvSpPr>
          <p:cNvPr id="33" name="Rettangolo arrotondato 32"/>
          <p:cNvSpPr/>
          <p:nvPr/>
        </p:nvSpPr>
        <p:spPr>
          <a:xfrm>
            <a:off x="6804025" y="3284538"/>
            <a:ext cx="1871663" cy="13684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 smtClean="0"/>
              <a:t>Risultati</a:t>
            </a:r>
            <a:endParaRPr lang="it-IT" sz="16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 smtClean="0">
                <a:solidFill>
                  <a:srgbClr val="002A7E"/>
                </a:solidFill>
              </a:rPr>
              <a:t>Tutte siamo </a:t>
            </a:r>
            <a:r>
              <a:rPr lang="it-IT" sz="1200" smtClean="0">
                <a:solidFill>
                  <a:srgbClr val="002A7E"/>
                </a:solidFill>
              </a:rPr>
              <a:t>pienamente soddisfatte.</a:t>
            </a:r>
            <a:endParaRPr lang="it-IT" sz="1200" dirty="0">
              <a:solidFill>
                <a:srgbClr val="002A7E"/>
              </a:solidFill>
            </a:endParaRPr>
          </a:p>
        </p:txBody>
      </p:sp>
      <p:pic>
        <p:nvPicPr>
          <p:cNvPr id="21" name="Immagine 20" descr="telefono-senza-fil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7846" y="2852936"/>
            <a:ext cx="1545842" cy="1584176"/>
          </a:xfrm>
          <a:prstGeom prst="ellipse">
            <a:avLst/>
          </a:prstGeom>
          <a:ln w="63500" cap="rnd">
            <a:solidFill>
              <a:srgbClr val="92D05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9" name="Rettangolo arrotondato 18"/>
          <p:cNvSpPr/>
          <p:nvPr/>
        </p:nvSpPr>
        <p:spPr>
          <a:xfrm>
            <a:off x="251520" y="1268760"/>
            <a:ext cx="1152128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 smtClean="0"/>
              <a:t>Abilità</a:t>
            </a:r>
            <a:endParaRPr lang="it-IT" sz="16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rgbClr val="002A7E"/>
                </a:solidFill>
              </a:rPr>
              <a:t>Studiare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rgbClr val="002A7E"/>
                </a:solidFill>
              </a:rPr>
              <a:t>Spiegare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rgbClr val="002A7E"/>
                </a:solidFill>
              </a:rPr>
              <a:t>Sintetizzare</a:t>
            </a:r>
            <a:endParaRPr lang="it-IT" sz="1200" dirty="0">
              <a:solidFill>
                <a:srgbClr val="002A7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aboratorio-Chistolini DEFINITIVO">
  <a:themeElements>
    <a:clrScheme name="Composi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mposito">
    <a:dk1>
      <a:sysClr val="windowText" lastClr="000000"/>
    </a:dk1>
    <a:lt1>
      <a:sysClr val="window" lastClr="FFFFFF"/>
    </a:lt1>
    <a:dk2>
      <a:srgbClr val="5B6973"/>
    </a:dk2>
    <a:lt2>
      <a:srgbClr val="E7ECED"/>
    </a:lt2>
    <a:accent1>
      <a:srgbClr val="98C723"/>
    </a:accent1>
    <a:accent2>
      <a:srgbClr val="59B0B9"/>
    </a:accent2>
    <a:accent3>
      <a:srgbClr val="DEAE00"/>
    </a:accent3>
    <a:accent4>
      <a:srgbClr val="B77BB4"/>
    </a:accent4>
    <a:accent5>
      <a:srgbClr val="E0773C"/>
    </a:accent5>
    <a:accent6>
      <a:srgbClr val="A98D63"/>
    </a:accent6>
    <a:hlink>
      <a:srgbClr val="26CBEC"/>
    </a:hlink>
    <a:folHlink>
      <a:srgbClr val="598C8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Laboratorio-Chistolini DEFINITIVO</Template>
  <TotalTime>4</TotalTime>
  <Words>500</Words>
  <Application>Microsoft Office PowerPoint</Application>
  <PresentationFormat>Presentazione su schermo (4:3)</PresentationFormat>
  <Paragraphs>50</Paragraphs>
  <Slides>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4" baseType="lpstr">
      <vt:lpstr>Century Schoolbook</vt:lpstr>
      <vt:lpstr>Arial</vt:lpstr>
      <vt:lpstr>Wingdings</vt:lpstr>
      <vt:lpstr>Wingdings 2</vt:lpstr>
      <vt:lpstr>Calibri</vt:lpstr>
      <vt:lpstr>Candara</vt:lpstr>
      <vt:lpstr>Batang</vt:lpstr>
      <vt:lpstr>Bradley Hand ITC</vt:lpstr>
      <vt:lpstr>Laboratorio-Chistolini DEFINITIVO</vt:lpstr>
      <vt:lpstr>Università degli studi Roma Tre Dipartimento di Scienze della Formazione Corso di Laurea in Scienze della Formazione Primaria</vt:lpstr>
      <vt:lpstr>Diapositiva 2</vt:lpstr>
      <vt:lpstr>.</vt:lpstr>
      <vt:lpstr>Diapositiva 4</vt:lpstr>
      <vt:lpstr>RAPPRESENTAZIONE DEL M.I.T.E.  (multiple interaction team education)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Università degli studi Roma Tre Dipartimento di Scienze della Formazione Corso di Laurea in Scienze della Formazione Primaria</dc:title>
  <dc:creator>Ilenia</dc:creator>
  <cp:lastModifiedBy>Ilenia</cp:lastModifiedBy>
  <cp:revision>1</cp:revision>
  <dcterms:created xsi:type="dcterms:W3CDTF">2015-04-18T08:00:16Z</dcterms:created>
  <dcterms:modified xsi:type="dcterms:W3CDTF">2015-04-18T08:04:45Z</dcterms:modified>
</cp:coreProperties>
</file>