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006699"/>
    <a:srgbClr val="33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 autoAdjust="0"/>
    <p:restoredTop sz="94660"/>
  </p:normalViewPr>
  <p:slideViewPr>
    <p:cSldViewPr snapToGrid="0">
      <p:cViewPr>
        <p:scale>
          <a:sx n="80" d="100"/>
          <a:sy n="80" d="100"/>
        </p:scale>
        <p:origin x="-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D9BC4-765F-411B-A476-A3BDB5D1200A}" type="doc">
      <dgm:prSet loTypeId="urn:microsoft.com/office/officeart/2005/8/layout/radial1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it-IT"/>
        </a:p>
      </dgm:t>
    </dgm:pt>
    <dgm:pt modelId="{0E98A6E8-BFB9-4BC0-B813-94A0EBF006B5}">
      <dgm:prSet phldrT="[Testo]"/>
      <dgm:spPr/>
      <dgm:t>
        <a:bodyPr/>
        <a:lstStyle/>
        <a:p>
          <a:r>
            <a:rPr lang="it-IT" b="1" dirty="0" smtClean="0"/>
            <a:t>Prof.ssa Sandra </a:t>
          </a:r>
          <a:r>
            <a:rPr lang="it-IT" b="1" dirty="0" err="1" smtClean="0"/>
            <a:t>Chistolini</a:t>
          </a:r>
          <a:endParaRPr lang="it-IT" b="1" dirty="0"/>
        </a:p>
      </dgm:t>
    </dgm:pt>
    <dgm:pt modelId="{B44DA682-12FD-4B13-BA16-567122A65C7D}" type="parTrans" cxnId="{7C39DA0E-DBF8-42FD-8CD1-47E4FBAE1FBF}">
      <dgm:prSet/>
      <dgm:spPr/>
      <dgm:t>
        <a:bodyPr/>
        <a:lstStyle/>
        <a:p>
          <a:endParaRPr lang="it-IT"/>
        </a:p>
      </dgm:t>
    </dgm:pt>
    <dgm:pt modelId="{A5A28FDC-EFE9-41CF-BA17-28753EE46300}" type="sibTrans" cxnId="{7C39DA0E-DBF8-42FD-8CD1-47E4FBAE1FBF}">
      <dgm:prSet/>
      <dgm:spPr/>
      <dgm:t>
        <a:bodyPr/>
        <a:lstStyle/>
        <a:p>
          <a:endParaRPr lang="it-IT"/>
        </a:p>
      </dgm:t>
    </dgm:pt>
    <dgm:pt modelId="{FED19C42-1BF2-4003-9CDC-AB3F8FD4F451}">
      <dgm:prSet phldrT="[Testo]"/>
      <dgm:spPr/>
      <dgm:t>
        <a:bodyPr/>
        <a:lstStyle/>
        <a:p>
          <a:r>
            <a:rPr lang="it-IT" b="1" dirty="0" smtClean="0"/>
            <a:t>Eleonora</a:t>
          </a:r>
        </a:p>
        <a:p>
          <a:r>
            <a:rPr lang="it-IT" b="1" dirty="0" smtClean="0"/>
            <a:t>R</a:t>
          </a:r>
          <a:endParaRPr lang="it-IT" b="1" dirty="0"/>
        </a:p>
      </dgm:t>
    </dgm:pt>
    <dgm:pt modelId="{DB98B131-C504-4088-980F-B237AF81EFC9}" type="parTrans" cxnId="{F0D95F12-DC2C-48EA-A0F8-A8FE14CCBEC4}">
      <dgm:prSet/>
      <dgm:spPr/>
      <dgm:t>
        <a:bodyPr/>
        <a:lstStyle/>
        <a:p>
          <a:endParaRPr lang="it-IT"/>
        </a:p>
      </dgm:t>
    </dgm:pt>
    <dgm:pt modelId="{D3A9078D-7AF2-4644-92B4-05F6067FF5D5}" type="sibTrans" cxnId="{F0D95F12-DC2C-48EA-A0F8-A8FE14CCBEC4}">
      <dgm:prSet/>
      <dgm:spPr/>
      <dgm:t>
        <a:bodyPr/>
        <a:lstStyle/>
        <a:p>
          <a:endParaRPr lang="it-IT"/>
        </a:p>
      </dgm:t>
    </dgm:pt>
    <dgm:pt modelId="{69795BC4-93C6-4688-957D-F37C3C43EA68}">
      <dgm:prSet phldrT="[Testo]"/>
      <dgm:spPr/>
      <dgm:t>
        <a:bodyPr/>
        <a:lstStyle/>
        <a:p>
          <a:r>
            <a:rPr lang="it-IT" b="1" dirty="0" smtClean="0"/>
            <a:t>Ilenia</a:t>
          </a:r>
          <a:endParaRPr lang="it-IT" b="1" dirty="0"/>
        </a:p>
      </dgm:t>
    </dgm:pt>
    <dgm:pt modelId="{5AC12527-1A87-40F1-9F49-9DAE6FEA7603}" type="parTrans" cxnId="{0513480C-2FE7-43D2-9A7D-2B2FBDE2E193}">
      <dgm:prSet/>
      <dgm:spPr/>
      <dgm:t>
        <a:bodyPr/>
        <a:lstStyle/>
        <a:p>
          <a:endParaRPr lang="it-IT"/>
        </a:p>
      </dgm:t>
    </dgm:pt>
    <dgm:pt modelId="{EBAB857D-2636-4A1D-A130-FFC7CDAE6E19}" type="sibTrans" cxnId="{0513480C-2FE7-43D2-9A7D-2B2FBDE2E193}">
      <dgm:prSet/>
      <dgm:spPr/>
      <dgm:t>
        <a:bodyPr/>
        <a:lstStyle/>
        <a:p>
          <a:endParaRPr lang="it-IT"/>
        </a:p>
      </dgm:t>
    </dgm:pt>
    <dgm:pt modelId="{E3B551E8-7CF8-4C36-B51C-C7223A0596B8}">
      <dgm:prSet phldrT="[Testo]"/>
      <dgm:spPr/>
      <dgm:t>
        <a:bodyPr/>
        <a:lstStyle/>
        <a:p>
          <a:r>
            <a:rPr lang="it-IT" b="1" dirty="0" smtClean="0"/>
            <a:t>Claudia</a:t>
          </a:r>
          <a:endParaRPr lang="it-IT" b="1" dirty="0"/>
        </a:p>
      </dgm:t>
    </dgm:pt>
    <dgm:pt modelId="{F0F718B3-B516-4FD0-A99F-A54977346FFF}" type="parTrans" cxnId="{051B11AC-FE87-40C5-8496-9DC491D429E3}">
      <dgm:prSet/>
      <dgm:spPr/>
      <dgm:t>
        <a:bodyPr/>
        <a:lstStyle/>
        <a:p>
          <a:endParaRPr lang="it-IT"/>
        </a:p>
      </dgm:t>
    </dgm:pt>
    <dgm:pt modelId="{73466EB0-6BF6-4297-BE25-87D73DF206C4}" type="sibTrans" cxnId="{051B11AC-FE87-40C5-8496-9DC491D429E3}">
      <dgm:prSet/>
      <dgm:spPr/>
      <dgm:t>
        <a:bodyPr/>
        <a:lstStyle/>
        <a:p>
          <a:endParaRPr lang="it-IT"/>
        </a:p>
      </dgm:t>
    </dgm:pt>
    <dgm:pt modelId="{4F5C1FAA-6434-47FE-8EFD-55C5A19E38AC}">
      <dgm:prSet phldrT="[Testo]"/>
      <dgm:spPr/>
      <dgm:t>
        <a:bodyPr/>
        <a:lstStyle/>
        <a:p>
          <a:endParaRPr lang="it-IT" dirty="0"/>
        </a:p>
      </dgm:t>
    </dgm:pt>
    <dgm:pt modelId="{42D3E5A2-21A0-47E1-8ABE-EA1EF7595BB5}" type="parTrans" cxnId="{A05769E9-2DCE-4AF5-BB11-988D810650B0}">
      <dgm:prSet/>
      <dgm:spPr/>
      <dgm:t>
        <a:bodyPr/>
        <a:lstStyle/>
        <a:p>
          <a:endParaRPr lang="it-IT"/>
        </a:p>
      </dgm:t>
    </dgm:pt>
    <dgm:pt modelId="{A20BEE46-83EA-4AF4-8F53-463E7C5E5536}" type="sibTrans" cxnId="{A05769E9-2DCE-4AF5-BB11-988D810650B0}">
      <dgm:prSet/>
      <dgm:spPr/>
      <dgm:t>
        <a:bodyPr/>
        <a:lstStyle/>
        <a:p>
          <a:endParaRPr lang="it-IT"/>
        </a:p>
      </dgm:t>
    </dgm:pt>
    <dgm:pt modelId="{1CDA9CF7-8876-4F43-AE8C-33151158F8AC}">
      <dgm:prSet phldrT="[Testo]"/>
      <dgm:spPr/>
      <dgm:t>
        <a:bodyPr/>
        <a:lstStyle/>
        <a:p>
          <a:endParaRPr lang="it-IT" dirty="0"/>
        </a:p>
      </dgm:t>
    </dgm:pt>
    <dgm:pt modelId="{6F47226B-2E42-415F-8F9B-9D10C597AFDC}" type="parTrans" cxnId="{CCB947D9-B661-4412-8B59-FBC3B2CD2064}">
      <dgm:prSet/>
      <dgm:spPr/>
      <dgm:t>
        <a:bodyPr/>
        <a:lstStyle/>
        <a:p>
          <a:endParaRPr lang="it-IT"/>
        </a:p>
      </dgm:t>
    </dgm:pt>
    <dgm:pt modelId="{B8A517B7-D2D3-4FBB-871C-78E3144E0D8E}" type="sibTrans" cxnId="{CCB947D9-B661-4412-8B59-FBC3B2CD2064}">
      <dgm:prSet/>
      <dgm:spPr/>
      <dgm:t>
        <a:bodyPr/>
        <a:lstStyle/>
        <a:p>
          <a:endParaRPr lang="it-IT"/>
        </a:p>
      </dgm:t>
    </dgm:pt>
    <dgm:pt modelId="{B9153559-D44F-4174-90D7-C6A8A745309C}">
      <dgm:prSet phldrT="[Testo]"/>
      <dgm:spPr/>
      <dgm:t>
        <a:bodyPr/>
        <a:lstStyle/>
        <a:p>
          <a:endParaRPr lang="it-IT" dirty="0"/>
        </a:p>
      </dgm:t>
    </dgm:pt>
    <dgm:pt modelId="{BA492A90-3D1A-41F0-A8E1-7D453283BEB6}" type="parTrans" cxnId="{24873362-7805-420A-9E39-BE085B67C9B7}">
      <dgm:prSet/>
      <dgm:spPr/>
      <dgm:t>
        <a:bodyPr/>
        <a:lstStyle/>
        <a:p>
          <a:endParaRPr lang="it-IT"/>
        </a:p>
      </dgm:t>
    </dgm:pt>
    <dgm:pt modelId="{5B5F745E-DA7C-43D1-9A11-B9F60565986C}" type="sibTrans" cxnId="{24873362-7805-420A-9E39-BE085B67C9B7}">
      <dgm:prSet/>
      <dgm:spPr/>
      <dgm:t>
        <a:bodyPr/>
        <a:lstStyle/>
        <a:p>
          <a:endParaRPr lang="it-IT"/>
        </a:p>
      </dgm:t>
    </dgm:pt>
    <dgm:pt modelId="{52AF672C-473B-4676-9C13-3CB28F1B2DF1}" type="pres">
      <dgm:prSet presAssocID="{9FBD9BC4-765F-411B-A476-A3BDB5D120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AACCB5F-4536-4A76-BF17-48864C4DE09E}" type="pres">
      <dgm:prSet presAssocID="{0E98A6E8-BFB9-4BC0-B813-94A0EBF006B5}" presName="centerShape" presStyleLbl="node0" presStyleIdx="0" presStyleCnt="1"/>
      <dgm:spPr/>
      <dgm:t>
        <a:bodyPr/>
        <a:lstStyle/>
        <a:p>
          <a:endParaRPr lang="it-IT"/>
        </a:p>
      </dgm:t>
    </dgm:pt>
    <dgm:pt modelId="{554C5EDE-2B52-4E73-9067-EBC70789CA8C}" type="pres">
      <dgm:prSet presAssocID="{DB98B131-C504-4088-980F-B237AF81EFC9}" presName="Name9" presStyleLbl="parChTrans1D2" presStyleIdx="0" presStyleCnt="3"/>
      <dgm:spPr/>
      <dgm:t>
        <a:bodyPr/>
        <a:lstStyle/>
        <a:p>
          <a:endParaRPr lang="it-IT"/>
        </a:p>
      </dgm:t>
    </dgm:pt>
    <dgm:pt modelId="{B565562E-CF32-4099-9E75-77550C7A19CF}" type="pres">
      <dgm:prSet presAssocID="{DB98B131-C504-4088-980F-B237AF81EFC9}" presName="connTx" presStyleLbl="parChTrans1D2" presStyleIdx="0" presStyleCnt="3"/>
      <dgm:spPr/>
      <dgm:t>
        <a:bodyPr/>
        <a:lstStyle/>
        <a:p>
          <a:endParaRPr lang="it-IT"/>
        </a:p>
      </dgm:t>
    </dgm:pt>
    <dgm:pt modelId="{E6ACA955-3A49-4B07-B1D3-3A53F8C1A53A}" type="pres">
      <dgm:prSet presAssocID="{FED19C42-1BF2-4003-9CDC-AB3F8FD4F4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395AD5-3F8D-4A5C-A65B-A0A6F4A9DB50}" type="pres">
      <dgm:prSet presAssocID="{5AC12527-1A87-40F1-9F49-9DAE6FEA7603}" presName="Name9" presStyleLbl="parChTrans1D2" presStyleIdx="1" presStyleCnt="3"/>
      <dgm:spPr/>
      <dgm:t>
        <a:bodyPr/>
        <a:lstStyle/>
        <a:p>
          <a:endParaRPr lang="it-IT"/>
        </a:p>
      </dgm:t>
    </dgm:pt>
    <dgm:pt modelId="{741E6020-0957-4720-94DD-9C938210BBCB}" type="pres">
      <dgm:prSet presAssocID="{5AC12527-1A87-40F1-9F49-9DAE6FEA7603}" presName="connTx" presStyleLbl="parChTrans1D2" presStyleIdx="1" presStyleCnt="3"/>
      <dgm:spPr/>
      <dgm:t>
        <a:bodyPr/>
        <a:lstStyle/>
        <a:p>
          <a:endParaRPr lang="it-IT"/>
        </a:p>
      </dgm:t>
    </dgm:pt>
    <dgm:pt modelId="{53A553DE-D02F-400F-88D5-9BDC48095151}" type="pres">
      <dgm:prSet presAssocID="{69795BC4-93C6-4688-957D-F37C3C43EA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8CBFFD-4F6A-4390-95FC-138A515DEF0A}" type="pres">
      <dgm:prSet presAssocID="{F0F718B3-B516-4FD0-A99F-A54977346FFF}" presName="Name9" presStyleLbl="parChTrans1D2" presStyleIdx="2" presStyleCnt="3"/>
      <dgm:spPr/>
      <dgm:t>
        <a:bodyPr/>
        <a:lstStyle/>
        <a:p>
          <a:endParaRPr lang="it-IT"/>
        </a:p>
      </dgm:t>
    </dgm:pt>
    <dgm:pt modelId="{74DC9338-7E86-418A-B248-1BACA9FA3ED6}" type="pres">
      <dgm:prSet presAssocID="{F0F718B3-B516-4FD0-A99F-A54977346FFF}" presName="connTx" presStyleLbl="parChTrans1D2" presStyleIdx="2" presStyleCnt="3"/>
      <dgm:spPr/>
      <dgm:t>
        <a:bodyPr/>
        <a:lstStyle/>
        <a:p>
          <a:endParaRPr lang="it-IT"/>
        </a:p>
      </dgm:t>
    </dgm:pt>
    <dgm:pt modelId="{BBAF534B-5938-41A5-95E6-9E382D7562DF}" type="pres">
      <dgm:prSet presAssocID="{E3B551E8-7CF8-4C36-B51C-C7223A0596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E3591BF-4840-4A86-AD3B-A8CB81EE8EC7}" type="presOf" srcId="{0E98A6E8-BFB9-4BC0-B813-94A0EBF006B5}" destId="{1AACCB5F-4536-4A76-BF17-48864C4DE09E}" srcOrd="0" destOrd="0" presId="urn:microsoft.com/office/officeart/2005/8/layout/radial1"/>
    <dgm:cxn modelId="{24873362-7805-420A-9E39-BE085B67C9B7}" srcId="{9FBD9BC4-765F-411B-A476-A3BDB5D1200A}" destId="{B9153559-D44F-4174-90D7-C6A8A745309C}" srcOrd="3" destOrd="0" parTransId="{BA492A90-3D1A-41F0-A8E1-7D453283BEB6}" sibTransId="{5B5F745E-DA7C-43D1-9A11-B9F60565986C}"/>
    <dgm:cxn modelId="{4DAF9A8D-DAE1-42AB-A5D2-5D4C224073D7}" type="presOf" srcId="{5AC12527-1A87-40F1-9F49-9DAE6FEA7603}" destId="{5E395AD5-3F8D-4A5C-A65B-A0A6F4A9DB50}" srcOrd="0" destOrd="0" presId="urn:microsoft.com/office/officeart/2005/8/layout/radial1"/>
    <dgm:cxn modelId="{051B11AC-FE87-40C5-8496-9DC491D429E3}" srcId="{0E98A6E8-BFB9-4BC0-B813-94A0EBF006B5}" destId="{E3B551E8-7CF8-4C36-B51C-C7223A0596B8}" srcOrd="2" destOrd="0" parTransId="{F0F718B3-B516-4FD0-A99F-A54977346FFF}" sibTransId="{73466EB0-6BF6-4297-BE25-87D73DF206C4}"/>
    <dgm:cxn modelId="{0513480C-2FE7-43D2-9A7D-2B2FBDE2E193}" srcId="{0E98A6E8-BFB9-4BC0-B813-94A0EBF006B5}" destId="{69795BC4-93C6-4688-957D-F37C3C43EA68}" srcOrd="1" destOrd="0" parTransId="{5AC12527-1A87-40F1-9F49-9DAE6FEA7603}" sibTransId="{EBAB857D-2636-4A1D-A130-FFC7CDAE6E19}"/>
    <dgm:cxn modelId="{9CC28ABE-B6E7-4392-B15A-CA422E9B9101}" type="presOf" srcId="{F0F718B3-B516-4FD0-A99F-A54977346FFF}" destId="{74DC9338-7E86-418A-B248-1BACA9FA3ED6}" srcOrd="1" destOrd="0" presId="urn:microsoft.com/office/officeart/2005/8/layout/radial1"/>
    <dgm:cxn modelId="{ABE20B85-3FCC-4508-A340-7C9AEAB3D329}" type="presOf" srcId="{69795BC4-93C6-4688-957D-F37C3C43EA68}" destId="{53A553DE-D02F-400F-88D5-9BDC48095151}" srcOrd="0" destOrd="0" presId="urn:microsoft.com/office/officeart/2005/8/layout/radial1"/>
    <dgm:cxn modelId="{A5503AE2-E1A8-4E00-8C46-FE02821781D3}" type="presOf" srcId="{DB98B131-C504-4088-980F-B237AF81EFC9}" destId="{554C5EDE-2B52-4E73-9067-EBC70789CA8C}" srcOrd="0" destOrd="0" presId="urn:microsoft.com/office/officeart/2005/8/layout/radial1"/>
    <dgm:cxn modelId="{DC1168E5-7529-4DDE-A38B-906E38C823B4}" type="presOf" srcId="{DB98B131-C504-4088-980F-B237AF81EFC9}" destId="{B565562E-CF32-4099-9E75-77550C7A19CF}" srcOrd="1" destOrd="0" presId="urn:microsoft.com/office/officeart/2005/8/layout/radial1"/>
    <dgm:cxn modelId="{CCB947D9-B661-4412-8B59-FBC3B2CD2064}" srcId="{9FBD9BC4-765F-411B-A476-A3BDB5D1200A}" destId="{1CDA9CF7-8876-4F43-AE8C-33151158F8AC}" srcOrd="2" destOrd="0" parTransId="{6F47226B-2E42-415F-8F9B-9D10C597AFDC}" sibTransId="{B8A517B7-D2D3-4FBB-871C-78E3144E0D8E}"/>
    <dgm:cxn modelId="{89AEDBD1-2E93-432B-9632-E768F34F6AA7}" type="presOf" srcId="{FED19C42-1BF2-4003-9CDC-AB3F8FD4F451}" destId="{E6ACA955-3A49-4B07-B1D3-3A53F8C1A53A}" srcOrd="0" destOrd="0" presId="urn:microsoft.com/office/officeart/2005/8/layout/radial1"/>
    <dgm:cxn modelId="{9A519E3B-A6A6-4A33-BEBA-C2ED5B67FB04}" type="presOf" srcId="{E3B551E8-7CF8-4C36-B51C-C7223A0596B8}" destId="{BBAF534B-5938-41A5-95E6-9E382D7562DF}" srcOrd="0" destOrd="0" presId="urn:microsoft.com/office/officeart/2005/8/layout/radial1"/>
    <dgm:cxn modelId="{A05769E9-2DCE-4AF5-BB11-988D810650B0}" srcId="{9FBD9BC4-765F-411B-A476-A3BDB5D1200A}" destId="{4F5C1FAA-6434-47FE-8EFD-55C5A19E38AC}" srcOrd="1" destOrd="0" parTransId="{42D3E5A2-21A0-47E1-8ABE-EA1EF7595BB5}" sibTransId="{A20BEE46-83EA-4AF4-8F53-463E7C5E5536}"/>
    <dgm:cxn modelId="{A66F7A50-0EBB-4241-8D82-447903B2059F}" type="presOf" srcId="{9FBD9BC4-765F-411B-A476-A3BDB5D1200A}" destId="{52AF672C-473B-4676-9C13-3CB28F1B2DF1}" srcOrd="0" destOrd="0" presId="urn:microsoft.com/office/officeart/2005/8/layout/radial1"/>
    <dgm:cxn modelId="{2C54C271-AE2E-4A35-96FB-A47BF8E84848}" type="presOf" srcId="{F0F718B3-B516-4FD0-A99F-A54977346FFF}" destId="{548CBFFD-4F6A-4390-95FC-138A515DEF0A}" srcOrd="0" destOrd="0" presId="urn:microsoft.com/office/officeart/2005/8/layout/radial1"/>
    <dgm:cxn modelId="{AABF0683-836A-47BF-9D91-833F03DF5F0F}" type="presOf" srcId="{5AC12527-1A87-40F1-9F49-9DAE6FEA7603}" destId="{741E6020-0957-4720-94DD-9C938210BBCB}" srcOrd="1" destOrd="0" presId="urn:microsoft.com/office/officeart/2005/8/layout/radial1"/>
    <dgm:cxn modelId="{F0D95F12-DC2C-48EA-A0F8-A8FE14CCBEC4}" srcId="{0E98A6E8-BFB9-4BC0-B813-94A0EBF006B5}" destId="{FED19C42-1BF2-4003-9CDC-AB3F8FD4F451}" srcOrd="0" destOrd="0" parTransId="{DB98B131-C504-4088-980F-B237AF81EFC9}" sibTransId="{D3A9078D-7AF2-4644-92B4-05F6067FF5D5}"/>
    <dgm:cxn modelId="{7C39DA0E-DBF8-42FD-8CD1-47E4FBAE1FBF}" srcId="{9FBD9BC4-765F-411B-A476-A3BDB5D1200A}" destId="{0E98A6E8-BFB9-4BC0-B813-94A0EBF006B5}" srcOrd="0" destOrd="0" parTransId="{B44DA682-12FD-4B13-BA16-567122A65C7D}" sibTransId="{A5A28FDC-EFE9-41CF-BA17-28753EE46300}"/>
    <dgm:cxn modelId="{A4BCC15E-C3DB-487A-BF03-82FAB5132330}" type="presParOf" srcId="{52AF672C-473B-4676-9C13-3CB28F1B2DF1}" destId="{1AACCB5F-4536-4A76-BF17-48864C4DE09E}" srcOrd="0" destOrd="0" presId="urn:microsoft.com/office/officeart/2005/8/layout/radial1"/>
    <dgm:cxn modelId="{9AAFBCDE-08BF-48C9-9960-A78C9E79313D}" type="presParOf" srcId="{52AF672C-473B-4676-9C13-3CB28F1B2DF1}" destId="{554C5EDE-2B52-4E73-9067-EBC70789CA8C}" srcOrd="1" destOrd="0" presId="urn:microsoft.com/office/officeart/2005/8/layout/radial1"/>
    <dgm:cxn modelId="{895997EA-63C6-4933-9431-F05605485D59}" type="presParOf" srcId="{554C5EDE-2B52-4E73-9067-EBC70789CA8C}" destId="{B565562E-CF32-4099-9E75-77550C7A19CF}" srcOrd="0" destOrd="0" presId="urn:microsoft.com/office/officeart/2005/8/layout/radial1"/>
    <dgm:cxn modelId="{E1E988E1-3616-4EF2-8BF7-452ECAE7784B}" type="presParOf" srcId="{52AF672C-473B-4676-9C13-3CB28F1B2DF1}" destId="{E6ACA955-3A49-4B07-B1D3-3A53F8C1A53A}" srcOrd="2" destOrd="0" presId="urn:microsoft.com/office/officeart/2005/8/layout/radial1"/>
    <dgm:cxn modelId="{DDD4CCF7-C733-422F-B630-A689B4EAECF7}" type="presParOf" srcId="{52AF672C-473B-4676-9C13-3CB28F1B2DF1}" destId="{5E395AD5-3F8D-4A5C-A65B-A0A6F4A9DB50}" srcOrd="3" destOrd="0" presId="urn:microsoft.com/office/officeart/2005/8/layout/radial1"/>
    <dgm:cxn modelId="{452CEF1F-DC33-4E71-9037-208B2685A680}" type="presParOf" srcId="{5E395AD5-3F8D-4A5C-A65B-A0A6F4A9DB50}" destId="{741E6020-0957-4720-94DD-9C938210BBCB}" srcOrd="0" destOrd="0" presId="urn:microsoft.com/office/officeart/2005/8/layout/radial1"/>
    <dgm:cxn modelId="{6ABBB892-8B44-4220-9FC0-E9CC2F924FBE}" type="presParOf" srcId="{52AF672C-473B-4676-9C13-3CB28F1B2DF1}" destId="{53A553DE-D02F-400F-88D5-9BDC48095151}" srcOrd="4" destOrd="0" presId="urn:microsoft.com/office/officeart/2005/8/layout/radial1"/>
    <dgm:cxn modelId="{2C2990F6-302D-45B7-B1FD-7C6611973526}" type="presParOf" srcId="{52AF672C-473B-4676-9C13-3CB28F1B2DF1}" destId="{548CBFFD-4F6A-4390-95FC-138A515DEF0A}" srcOrd="5" destOrd="0" presId="urn:microsoft.com/office/officeart/2005/8/layout/radial1"/>
    <dgm:cxn modelId="{6214E563-0F0D-413C-AEAD-7B8DCE960889}" type="presParOf" srcId="{548CBFFD-4F6A-4390-95FC-138A515DEF0A}" destId="{74DC9338-7E86-418A-B248-1BACA9FA3ED6}" srcOrd="0" destOrd="0" presId="urn:microsoft.com/office/officeart/2005/8/layout/radial1"/>
    <dgm:cxn modelId="{CDEC7776-7C08-4F4D-948E-7A356A7C37B0}" type="presParOf" srcId="{52AF672C-473B-4676-9C13-3CB28F1B2DF1}" destId="{BBAF534B-5938-41A5-95E6-9E382D7562DF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ACCB5F-4536-4A76-BF17-48864C4DE09E}">
      <dsp:nvSpPr>
        <dsp:cNvPr id="0" name=""/>
        <dsp:cNvSpPr/>
      </dsp:nvSpPr>
      <dsp:spPr>
        <a:xfrm>
          <a:off x="1835237" y="2357183"/>
          <a:ext cx="1627011" cy="1627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Prof.ssa Sandra </a:t>
          </a:r>
          <a:r>
            <a:rPr lang="it-IT" sz="2000" b="1" kern="1200" dirty="0" err="1" smtClean="0"/>
            <a:t>Chistolini</a:t>
          </a:r>
          <a:endParaRPr lang="it-IT" sz="2000" b="1" kern="1200" dirty="0"/>
        </a:p>
      </dsp:txBody>
      <dsp:txXfrm>
        <a:off x="1835237" y="2357183"/>
        <a:ext cx="1627011" cy="1627011"/>
      </dsp:txXfrm>
    </dsp:sp>
    <dsp:sp modelId="{554C5EDE-2B52-4E73-9067-EBC70789CA8C}">
      <dsp:nvSpPr>
        <dsp:cNvPr id="0" name=""/>
        <dsp:cNvSpPr/>
      </dsp:nvSpPr>
      <dsp:spPr>
        <a:xfrm rot="16200000">
          <a:off x="2404071" y="2084869"/>
          <a:ext cx="489343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489343" y="2764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6200000">
        <a:off x="2636509" y="2100277"/>
        <a:ext cx="24467" cy="24467"/>
      </dsp:txXfrm>
    </dsp:sp>
    <dsp:sp modelId="{E6ACA955-3A49-4B07-B1D3-3A53F8C1A53A}">
      <dsp:nvSpPr>
        <dsp:cNvPr id="0" name=""/>
        <dsp:cNvSpPr/>
      </dsp:nvSpPr>
      <dsp:spPr>
        <a:xfrm>
          <a:off x="1835237" y="240828"/>
          <a:ext cx="1627011" cy="16270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Eleonora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R</a:t>
          </a:r>
          <a:endParaRPr lang="it-IT" sz="2000" b="1" kern="1200" dirty="0"/>
        </a:p>
      </dsp:txBody>
      <dsp:txXfrm>
        <a:off x="1835237" y="240828"/>
        <a:ext cx="1627011" cy="1627011"/>
      </dsp:txXfrm>
    </dsp:sp>
    <dsp:sp modelId="{5E395AD5-3F8D-4A5C-A65B-A0A6F4A9DB50}">
      <dsp:nvSpPr>
        <dsp:cNvPr id="0" name=""/>
        <dsp:cNvSpPr/>
      </dsp:nvSpPr>
      <dsp:spPr>
        <a:xfrm rot="1800000">
          <a:off x="3320480" y="3672135"/>
          <a:ext cx="489343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489343" y="2764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800000">
        <a:off x="3552918" y="3687543"/>
        <a:ext cx="24467" cy="24467"/>
      </dsp:txXfrm>
    </dsp:sp>
    <dsp:sp modelId="{53A553DE-D02F-400F-88D5-9BDC48095151}">
      <dsp:nvSpPr>
        <dsp:cNvPr id="0" name=""/>
        <dsp:cNvSpPr/>
      </dsp:nvSpPr>
      <dsp:spPr>
        <a:xfrm>
          <a:off x="3668055" y="3415360"/>
          <a:ext cx="1627011" cy="16270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Ilenia</a:t>
          </a:r>
          <a:endParaRPr lang="it-IT" sz="2000" b="1" kern="1200" dirty="0"/>
        </a:p>
      </dsp:txBody>
      <dsp:txXfrm>
        <a:off x="3668055" y="3415360"/>
        <a:ext cx="1627011" cy="1627011"/>
      </dsp:txXfrm>
    </dsp:sp>
    <dsp:sp modelId="{548CBFFD-4F6A-4390-95FC-138A515DEF0A}">
      <dsp:nvSpPr>
        <dsp:cNvPr id="0" name=""/>
        <dsp:cNvSpPr/>
      </dsp:nvSpPr>
      <dsp:spPr>
        <a:xfrm rot="9000000">
          <a:off x="1487663" y="3672135"/>
          <a:ext cx="489343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489343" y="2764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9000000">
        <a:off x="1720101" y="3687543"/>
        <a:ext cx="24467" cy="24467"/>
      </dsp:txXfrm>
    </dsp:sp>
    <dsp:sp modelId="{BBAF534B-5938-41A5-95E6-9E382D7562DF}">
      <dsp:nvSpPr>
        <dsp:cNvPr id="0" name=""/>
        <dsp:cNvSpPr/>
      </dsp:nvSpPr>
      <dsp:spPr>
        <a:xfrm>
          <a:off x="2420" y="3415360"/>
          <a:ext cx="1627011" cy="16270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Claudia</a:t>
          </a:r>
          <a:endParaRPr lang="it-IT" sz="2000" b="1" kern="1200" dirty="0"/>
        </a:p>
      </dsp:txBody>
      <dsp:txXfrm>
        <a:off x="2420" y="3415360"/>
        <a:ext cx="1627011" cy="1627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pPr/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4489" y="-503508"/>
            <a:ext cx="11245429" cy="2173688"/>
          </a:xfrm>
        </p:spPr>
        <p:txBody>
          <a:bodyPr/>
          <a:lstStyle/>
          <a:p>
            <a:pPr algn="ctr"/>
            <a:r>
              <a:rPr lang="it-IT" sz="2300" b="1" i="1" dirty="0" smtClean="0">
                <a:solidFill>
                  <a:schemeClr val="bg1"/>
                </a:solidFill>
              </a:rPr>
              <a:t>Laboratorio di </a:t>
            </a:r>
            <a:r>
              <a:rPr lang="it-IT" sz="2600" b="1" i="1" dirty="0" smtClean="0">
                <a:solidFill>
                  <a:schemeClr val="bg1"/>
                </a:solidFill>
              </a:rPr>
              <a:t>PEDAGOGIA DELLA CITTADINANZA </a:t>
            </a:r>
            <a:br>
              <a:rPr lang="it-IT" sz="2600" b="1" i="1" dirty="0" smtClean="0">
                <a:solidFill>
                  <a:schemeClr val="bg1"/>
                </a:solidFill>
              </a:rPr>
            </a:br>
            <a:r>
              <a:rPr lang="it-IT" sz="2600" b="1" i="1" dirty="0" smtClean="0">
                <a:solidFill>
                  <a:schemeClr val="bg1"/>
                </a:solidFill>
              </a:rPr>
              <a:t>E DELLA CONVIVENZA CIVILE</a:t>
            </a:r>
            <a:endParaRPr lang="it-IT" sz="2600" b="1" i="1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55347" y="1501326"/>
            <a:ext cx="2577290" cy="8614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it-IT" cap="none" dirty="0" smtClean="0">
                <a:solidFill>
                  <a:schemeClr val="bg1"/>
                </a:solidFill>
              </a:rPr>
              <a:t>Prof.ssa Sandra </a:t>
            </a:r>
            <a:r>
              <a:rPr lang="it-IT" cap="none" dirty="0" err="1" smtClean="0">
                <a:solidFill>
                  <a:schemeClr val="bg1"/>
                </a:solidFill>
              </a:rPr>
              <a:t>Chistolini</a:t>
            </a:r>
            <a:r>
              <a:rPr lang="it-IT" cap="none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it-IT" cap="none" dirty="0">
                <a:solidFill>
                  <a:schemeClr val="bg1"/>
                </a:solidFill>
              </a:rPr>
              <a:t>A.A. 2014/2015</a:t>
            </a:r>
            <a:endParaRPr lang="it-IT" cap="none" dirty="0" smtClean="0">
              <a:solidFill>
                <a:schemeClr val="bg1"/>
              </a:solidFill>
            </a:endParaRPr>
          </a:p>
          <a:p>
            <a:pPr algn="r"/>
            <a:r>
              <a:rPr lang="it-IT" cap="none" dirty="0" smtClean="0">
                <a:solidFill>
                  <a:schemeClr val="bg1"/>
                </a:solidFill>
              </a:rPr>
              <a:t>Indirizzo Scuola Elementare</a:t>
            </a:r>
          </a:p>
          <a:p>
            <a:endParaRPr lang="it-IT" cap="none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8" y="3764478"/>
            <a:ext cx="4161548" cy="235704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gray">
          <a:xfrm>
            <a:off x="450202" y="2171700"/>
            <a:ext cx="11245428" cy="10158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600" b="1" i="1" dirty="0" smtClean="0">
                <a:solidFill>
                  <a:srgbClr val="FFFF00"/>
                </a:solidFill>
              </a:rPr>
              <a:t>Convegno Internazionale</a:t>
            </a:r>
          </a:p>
          <a:p>
            <a:pPr algn="ctr"/>
            <a:r>
              <a:rPr lang="it-IT" sz="2600" b="1" i="1" dirty="0" smtClean="0">
                <a:solidFill>
                  <a:srgbClr val="FFFF00"/>
                </a:solidFill>
              </a:rPr>
              <a:t>«L’asilo nel bosco - nella pedagogia contemporanea»</a:t>
            </a:r>
            <a:endParaRPr lang="it-IT" sz="2600" b="1" i="1" dirty="0">
              <a:solidFill>
                <a:srgbClr val="FFFF00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gray">
          <a:xfrm>
            <a:off x="2725609" y="4163555"/>
            <a:ext cx="11245428" cy="2173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400" b="1" i="1" dirty="0" smtClean="0">
                <a:solidFill>
                  <a:schemeClr val="bg1"/>
                </a:solidFill>
              </a:rPr>
              <a:t>Lavoro svolto dal GRUPPO « Alberi danzanti »:</a:t>
            </a:r>
          </a:p>
          <a:p>
            <a:pPr marL="457200" indent="-457200" algn="ctr">
              <a:lnSpc>
                <a:spcPct val="150000"/>
              </a:lnSpc>
              <a:buBlip>
                <a:blip r:embed="rId3"/>
              </a:buBlip>
            </a:pPr>
            <a:r>
              <a:rPr lang="it-IT" sz="2400" b="1" i="1" dirty="0" smtClean="0">
                <a:solidFill>
                  <a:schemeClr val="bg1"/>
                </a:solidFill>
              </a:rPr>
              <a:t>Bovi Claudia</a:t>
            </a:r>
          </a:p>
          <a:p>
            <a:pPr marL="457200" indent="-457200" algn="ctr">
              <a:lnSpc>
                <a:spcPct val="150000"/>
              </a:lnSpc>
              <a:buBlip>
                <a:blip r:embed="rId3"/>
              </a:buBlip>
            </a:pPr>
            <a:r>
              <a:rPr lang="it-IT" sz="2400" b="1" i="1" dirty="0" err="1" smtClean="0">
                <a:solidFill>
                  <a:schemeClr val="bg1"/>
                </a:solidFill>
              </a:rPr>
              <a:t>Fratocchi</a:t>
            </a:r>
            <a:r>
              <a:rPr lang="it-IT" sz="2400" b="1" i="1" dirty="0" smtClean="0">
                <a:solidFill>
                  <a:schemeClr val="bg1"/>
                </a:solidFill>
              </a:rPr>
              <a:t> Eleonora</a:t>
            </a:r>
          </a:p>
          <a:p>
            <a:pPr marL="457200" indent="-457200" algn="ctr">
              <a:lnSpc>
                <a:spcPct val="150000"/>
              </a:lnSpc>
              <a:buBlip>
                <a:blip r:embed="rId3"/>
              </a:buBlip>
            </a:pPr>
            <a:r>
              <a:rPr lang="it-IT" sz="2400" b="1" i="1" dirty="0" smtClean="0">
                <a:solidFill>
                  <a:schemeClr val="bg1"/>
                </a:solidFill>
              </a:rPr>
              <a:t>Seri Ilenia</a:t>
            </a:r>
            <a:endParaRPr lang="it-IT" sz="2400" b="1" i="1" dirty="0">
              <a:solidFill>
                <a:schemeClr val="bg1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0390907" y="0"/>
            <a:ext cx="716851" cy="1477328"/>
            <a:chOff x="10390907" y="0"/>
            <a:chExt cx="716851" cy="1477328"/>
          </a:xfrm>
        </p:grpSpPr>
        <p:sp>
          <p:nvSpPr>
            <p:cNvPr id="8" name="CasellaDiTesto 7"/>
            <p:cNvSpPr txBox="1"/>
            <p:nvPr/>
          </p:nvSpPr>
          <p:spPr>
            <a:xfrm>
              <a:off x="10390907" y="0"/>
              <a:ext cx="619978" cy="1477328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it-IT" sz="800" b="1" dirty="0" smtClean="0"/>
                <a:t>Alberi danzanti</a:t>
              </a:r>
            </a:p>
            <a:p>
              <a:endParaRPr lang="it-IT" sz="800" b="1" dirty="0"/>
            </a:p>
          </p:txBody>
        </p:sp>
        <p:pic>
          <p:nvPicPr>
            <p:cNvPr id="9" name="Immagine 8" descr="Cattur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22008" y="0"/>
              <a:ext cx="285750" cy="314325"/>
            </a:xfrm>
            <a:prstGeom prst="rect">
              <a:avLst/>
            </a:prstGeom>
            <a:effectLst>
              <a:softEdge rad="3175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3656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523" y="973668"/>
            <a:ext cx="11187404" cy="706964"/>
          </a:xfrm>
        </p:spPr>
        <p:txBody>
          <a:bodyPr/>
          <a:lstStyle/>
          <a:p>
            <a:pPr algn="ctr"/>
            <a:r>
              <a:rPr lang="it-IT" sz="3800" b="1" dirty="0" smtClean="0"/>
              <a:t>L’asilo nel bosco </a:t>
            </a:r>
            <a:br>
              <a:rPr lang="it-IT" sz="3800" b="1" dirty="0" smtClean="0"/>
            </a:br>
            <a:r>
              <a:rPr lang="it-IT" sz="3800" b="1" dirty="0" smtClean="0"/>
              <a:t>nella cultura pedagogica mondiale</a:t>
            </a:r>
            <a:endParaRPr lang="it-IT" sz="3800" b="1" dirty="0"/>
          </a:p>
        </p:txBody>
      </p:sp>
      <p:sp>
        <p:nvSpPr>
          <p:cNvPr id="4" name="Ovale 3"/>
          <p:cNvSpPr/>
          <p:nvPr/>
        </p:nvSpPr>
        <p:spPr>
          <a:xfrm>
            <a:off x="1032292" y="2709934"/>
            <a:ext cx="2232248" cy="6480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/>
              <a:t>Caratteristiche</a:t>
            </a:r>
            <a:endParaRPr lang="it-IT" sz="1500" b="1" dirty="0"/>
          </a:p>
        </p:txBody>
      </p:sp>
      <p:sp>
        <p:nvSpPr>
          <p:cNvPr id="5" name="Ovale 4"/>
          <p:cNvSpPr/>
          <p:nvPr/>
        </p:nvSpPr>
        <p:spPr>
          <a:xfrm>
            <a:off x="3837336" y="2709934"/>
            <a:ext cx="1872208" cy="6480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Luogo</a:t>
            </a:r>
            <a:endParaRPr lang="it-IT" sz="1600" b="1" dirty="0"/>
          </a:p>
        </p:txBody>
      </p:sp>
      <p:sp>
        <p:nvSpPr>
          <p:cNvPr id="6" name="Ovale 5"/>
          <p:cNvSpPr/>
          <p:nvPr/>
        </p:nvSpPr>
        <p:spPr>
          <a:xfrm>
            <a:off x="6298369" y="2709934"/>
            <a:ext cx="1982558" cy="6480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Origini</a:t>
            </a:r>
            <a:endParaRPr lang="it-IT" sz="1600" b="1" dirty="0"/>
          </a:p>
        </p:txBody>
      </p:sp>
      <p:sp>
        <p:nvSpPr>
          <p:cNvPr id="7" name="Rettangolo arrotondato 6"/>
          <p:cNvSpPr/>
          <p:nvPr/>
        </p:nvSpPr>
        <p:spPr>
          <a:xfrm>
            <a:off x="807528" y="3790054"/>
            <a:ext cx="265802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- Contatto diretto con la </a:t>
            </a:r>
            <a:r>
              <a:rPr lang="it-IT" b="1" dirty="0" smtClean="0"/>
              <a:t>natura;</a:t>
            </a:r>
            <a:endParaRPr lang="it-IT" b="1" dirty="0" smtClean="0"/>
          </a:p>
          <a:p>
            <a:pPr algn="ctr"/>
            <a:r>
              <a:rPr lang="it-IT" b="1" dirty="0" smtClean="0"/>
              <a:t>- «Non è vietato</a:t>
            </a:r>
            <a:r>
              <a:rPr lang="it-IT" b="1" dirty="0" smtClean="0"/>
              <a:t>»;</a:t>
            </a:r>
            <a:endParaRPr lang="it-IT" b="1" dirty="0" smtClean="0"/>
          </a:p>
          <a:p>
            <a:pPr algn="ctr"/>
            <a:r>
              <a:rPr lang="it-IT" b="1" dirty="0" smtClean="0"/>
              <a:t>- Piacere della </a:t>
            </a:r>
            <a:r>
              <a:rPr lang="it-IT" b="1" dirty="0" smtClean="0"/>
              <a:t>scoperta;</a:t>
            </a:r>
            <a:endParaRPr lang="it-IT" b="1" dirty="0" smtClean="0"/>
          </a:p>
          <a:p>
            <a:pPr algn="ctr"/>
            <a:r>
              <a:rPr lang="it-IT" b="1" dirty="0" smtClean="0"/>
              <a:t>- </a:t>
            </a:r>
            <a:r>
              <a:rPr lang="it-IT" b="1" dirty="0" smtClean="0"/>
              <a:t>Emozioni;</a:t>
            </a:r>
            <a:endParaRPr lang="it-IT" b="1" dirty="0" smtClean="0"/>
          </a:p>
          <a:p>
            <a:pPr algn="ctr"/>
            <a:r>
              <a:rPr lang="it-IT" b="1" dirty="0" smtClean="0"/>
              <a:t> - </a:t>
            </a:r>
            <a:r>
              <a:rPr lang="it-IT" b="1" dirty="0" err="1" smtClean="0"/>
              <a:t>Corresponsabilità</a:t>
            </a:r>
            <a:r>
              <a:rPr lang="it-IT" b="1" dirty="0" smtClean="0"/>
              <a:t>.</a:t>
            </a:r>
            <a:endParaRPr lang="it-IT" b="1" dirty="0" smtClean="0"/>
          </a:p>
          <a:p>
            <a:pPr algn="ctr"/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3837336" y="3790054"/>
            <a:ext cx="1872208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- </a:t>
            </a:r>
            <a:r>
              <a:rPr lang="it-IT" b="1" dirty="0" smtClean="0"/>
              <a:t>Europa;</a:t>
            </a:r>
            <a:endParaRPr lang="it-IT" b="1" dirty="0" smtClean="0"/>
          </a:p>
          <a:p>
            <a:pPr algn="ctr"/>
            <a:r>
              <a:rPr lang="it-IT" b="1" dirty="0" smtClean="0"/>
              <a:t>- </a:t>
            </a:r>
            <a:r>
              <a:rPr lang="it-IT" b="1" dirty="0" smtClean="0"/>
              <a:t>America;</a:t>
            </a:r>
            <a:endParaRPr lang="it-IT" b="1" dirty="0" smtClean="0"/>
          </a:p>
          <a:p>
            <a:pPr algn="ctr"/>
            <a:r>
              <a:rPr lang="it-IT" b="1" dirty="0" smtClean="0"/>
              <a:t>- </a:t>
            </a:r>
            <a:r>
              <a:rPr lang="it-IT" b="1" dirty="0" err="1" smtClean="0"/>
              <a:t>Australia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9" name="Rettangolo arrotondato 8"/>
          <p:cNvSpPr/>
          <p:nvPr/>
        </p:nvSpPr>
        <p:spPr>
          <a:xfrm>
            <a:off x="6021952" y="3790054"/>
            <a:ext cx="2535392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- </a:t>
            </a:r>
            <a:r>
              <a:rPr lang="it-IT" b="1" dirty="0" err="1" smtClean="0"/>
              <a:t>Comenio</a:t>
            </a:r>
            <a:r>
              <a:rPr lang="it-IT" b="1" dirty="0" smtClean="0"/>
              <a:t>;</a:t>
            </a:r>
            <a:endParaRPr lang="it-IT" b="1" dirty="0" smtClean="0"/>
          </a:p>
          <a:p>
            <a:pPr algn="ctr"/>
            <a:r>
              <a:rPr lang="it-IT" b="1" dirty="0" smtClean="0"/>
              <a:t>- </a:t>
            </a:r>
            <a:r>
              <a:rPr lang="it-IT" b="1" dirty="0" smtClean="0"/>
              <a:t>Rousseau;</a:t>
            </a:r>
            <a:endParaRPr lang="it-IT" b="1" dirty="0" smtClean="0"/>
          </a:p>
          <a:p>
            <a:pPr algn="ctr"/>
            <a:r>
              <a:rPr lang="it-IT" b="1" dirty="0" smtClean="0"/>
              <a:t>- </a:t>
            </a:r>
            <a:r>
              <a:rPr lang="it-IT" b="1" dirty="0" err="1" smtClean="0"/>
              <a:t>Thoreau</a:t>
            </a:r>
            <a:r>
              <a:rPr lang="it-IT" b="1" dirty="0" smtClean="0"/>
              <a:t>;</a:t>
            </a:r>
            <a:endParaRPr lang="it-IT" b="1" dirty="0" smtClean="0"/>
          </a:p>
          <a:p>
            <a:pPr algn="ctr"/>
            <a:r>
              <a:rPr lang="it-IT" b="1" dirty="0" smtClean="0"/>
              <a:t>- </a:t>
            </a:r>
            <a:r>
              <a:rPr lang="it-IT" b="1" dirty="0" err="1" smtClean="0"/>
              <a:t>Montessori</a:t>
            </a:r>
            <a:r>
              <a:rPr lang="it-IT" b="1" dirty="0" smtClean="0"/>
              <a:t>.</a:t>
            </a:r>
            <a:endParaRPr lang="it-IT" b="1" dirty="0" smtClean="0"/>
          </a:p>
          <a:p>
            <a:pPr algn="ctr"/>
            <a:endParaRPr lang="it-IT" dirty="0"/>
          </a:p>
        </p:txBody>
      </p:sp>
      <p:sp>
        <p:nvSpPr>
          <p:cNvPr id="10" name="Ovale 9"/>
          <p:cNvSpPr/>
          <p:nvPr/>
        </p:nvSpPr>
        <p:spPr>
          <a:xfrm>
            <a:off x="9048474" y="2709934"/>
            <a:ext cx="2232561" cy="6480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Obiettivi</a:t>
            </a:r>
            <a:endParaRPr lang="it-IT" sz="1600" b="1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8810446" y="3790054"/>
            <a:ext cx="2708619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- «Riconquista dei giardini scolastici</a:t>
            </a:r>
            <a:r>
              <a:rPr lang="it-IT" b="1" dirty="0" smtClean="0"/>
              <a:t>»;</a:t>
            </a:r>
            <a:endParaRPr lang="it-IT" b="1" dirty="0" smtClean="0"/>
          </a:p>
          <a:p>
            <a:pPr marL="285750" indent="-285750" algn="ctr">
              <a:buFontTx/>
              <a:buChar char="-"/>
            </a:pPr>
            <a:r>
              <a:rPr lang="it-IT" b="1" dirty="0" smtClean="0"/>
              <a:t>Preparazione </a:t>
            </a:r>
          </a:p>
          <a:p>
            <a:pPr algn="ctr"/>
            <a:r>
              <a:rPr lang="it-IT" b="1" dirty="0" smtClean="0"/>
              <a:t>alla </a:t>
            </a:r>
            <a:r>
              <a:rPr lang="it-IT" b="1" dirty="0" smtClean="0"/>
              <a:t>vita (ed. </a:t>
            </a:r>
            <a:r>
              <a:rPr lang="it-IT" b="1" dirty="0" smtClean="0"/>
              <a:t>alla cittadinanza)</a:t>
            </a:r>
            <a:r>
              <a:rPr lang="it-IT" b="1" dirty="0" smtClean="0"/>
              <a:t>.</a:t>
            </a:r>
            <a:endParaRPr lang="it-IT" b="1" dirty="0"/>
          </a:p>
        </p:txBody>
      </p:sp>
      <p:grpSp>
        <p:nvGrpSpPr>
          <p:cNvPr id="14" name="Gruppo 13"/>
          <p:cNvGrpSpPr/>
          <p:nvPr/>
        </p:nvGrpSpPr>
        <p:grpSpPr>
          <a:xfrm>
            <a:off x="10390907" y="0"/>
            <a:ext cx="716851" cy="1477328"/>
            <a:chOff x="10390907" y="0"/>
            <a:chExt cx="716851" cy="1477328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10390907" y="0"/>
              <a:ext cx="619978" cy="1477328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it-IT" sz="800" b="1" dirty="0" smtClean="0"/>
                <a:t>Alberi danzanti</a:t>
              </a:r>
            </a:p>
            <a:p>
              <a:endParaRPr lang="it-IT" sz="800" b="1" dirty="0"/>
            </a:p>
          </p:txBody>
        </p:sp>
        <p:pic>
          <p:nvPicPr>
            <p:cNvPr id="13" name="Immagine 12" descr="Cattur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2008" y="0"/>
              <a:ext cx="285750" cy="314325"/>
            </a:xfrm>
            <a:prstGeom prst="rect">
              <a:avLst/>
            </a:prstGeom>
            <a:effectLst>
              <a:softEdge rad="3175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8244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ttore 2 24"/>
          <p:cNvCxnSpPr/>
          <p:nvPr/>
        </p:nvCxnSpPr>
        <p:spPr>
          <a:xfrm>
            <a:off x="6414654" y="762000"/>
            <a:ext cx="3782291" cy="8312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10266221" y="1537853"/>
            <a:ext cx="1399309" cy="498764"/>
          </a:xfrm>
          <a:prstGeom prst="rect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1055" y="-234820"/>
            <a:ext cx="4239490" cy="1600200"/>
          </a:xfrm>
        </p:spPr>
        <p:txBody>
          <a:bodyPr/>
          <a:lstStyle/>
          <a:p>
            <a:pPr algn="ctr"/>
            <a:r>
              <a:rPr lang="it-IT" dirty="0" smtClean="0"/>
              <a:t>Un rilevante aspetto </a:t>
            </a:r>
            <a:r>
              <a:rPr lang="it-IT" dirty="0" smtClean="0"/>
              <a:t> pedagogico nazionale: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4793672" y="775855"/>
            <a:ext cx="3255817" cy="270163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sz="3300" b="1" dirty="0" smtClean="0">
                <a:solidFill>
                  <a:srgbClr val="333399"/>
                </a:solidFill>
              </a:rPr>
              <a:t>    </a:t>
            </a:r>
            <a:endParaRPr lang="it-IT" sz="3100" b="1" dirty="0" smtClean="0">
              <a:solidFill>
                <a:srgbClr val="FFFF00"/>
              </a:solidFill>
            </a:endParaRPr>
          </a:p>
          <a:p>
            <a:pPr marL="442913" indent="-442913">
              <a:buBlip>
                <a:blip r:embed="rId2"/>
              </a:buBlip>
              <a:tabLst>
                <a:tab pos="442913" algn="l"/>
              </a:tabLst>
            </a:pPr>
            <a:r>
              <a:rPr lang="it-IT" sz="4800" dirty="0" smtClean="0"/>
              <a:t> </a:t>
            </a:r>
            <a:r>
              <a:rPr lang="it-IT" sz="2400" dirty="0" smtClean="0"/>
              <a:t>Ansia e                              preoccupazione</a:t>
            </a:r>
          </a:p>
          <a:p>
            <a:pPr marL="442913" indent="-442913">
              <a:buBlip>
                <a:blip r:embed="rId2"/>
              </a:buBlip>
            </a:pPr>
            <a:r>
              <a:rPr lang="it-IT" sz="4800" dirty="0" smtClean="0"/>
              <a:t> </a:t>
            </a:r>
            <a:r>
              <a:rPr lang="it-IT" sz="2400" dirty="0" smtClean="0"/>
              <a:t>Controllo e divieti</a:t>
            </a:r>
          </a:p>
          <a:p>
            <a:pPr marL="285750" indent="-285750" algn="ctr"/>
            <a:r>
              <a:rPr lang="it-IT" sz="4800" dirty="0" smtClean="0"/>
              <a:t> </a:t>
            </a:r>
          </a:p>
          <a:p>
            <a:pPr marL="285750" indent="-285750">
              <a:buBlip>
                <a:blip r:embed="rId2"/>
              </a:buBlip>
            </a:pPr>
            <a:endParaRPr lang="it-IT" sz="4800" dirty="0"/>
          </a:p>
        </p:txBody>
      </p:sp>
      <p:sp>
        <p:nvSpPr>
          <p:cNvPr id="7" name="Titolo 3"/>
          <p:cNvSpPr txBox="1">
            <a:spLocks/>
          </p:cNvSpPr>
          <p:nvPr/>
        </p:nvSpPr>
        <p:spPr bwMode="gray">
          <a:xfrm>
            <a:off x="584542" y="1206193"/>
            <a:ext cx="39548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L’EDUCAZIONE NATURALE 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COME SFIDA 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PER L’INSEGNANTE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0" name="Segnaposto testo 5"/>
          <p:cNvSpPr txBox="1">
            <a:spLocks/>
          </p:cNvSpPr>
          <p:nvPr/>
        </p:nvSpPr>
        <p:spPr bwMode="gray">
          <a:xfrm>
            <a:off x="9407237" y="1620981"/>
            <a:ext cx="3144981" cy="1953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300" b="1" dirty="0" smtClean="0"/>
              <a:t>   </a:t>
            </a:r>
            <a:endParaRPr lang="it-IT" sz="2600" b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 3" charset="2"/>
              <a:buBlip>
                <a:blip r:embed="rId2"/>
              </a:buBlip>
            </a:pPr>
            <a:r>
              <a:rPr lang="it-IT" sz="4800" dirty="0" smtClean="0"/>
              <a:t> </a:t>
            </a:r>
            <a:r>
              <a:rPr lang="it-IT" sz="2400" dirty="0" smtClean="0"/>
              <a:t>Serenità e benessere</a:t>
            </a:r>
          </a:p>
          <a:p>
            <a:pPr marL="285750" indent="-285750">
              <a:buFont typeface="Wingdings 3" charset="2"/>
              <a:buBlip>
                <a:blip r:embed="rId2"/>
              </a:buBlip>
            </a:pPr>
            <a:r>
              <a:rPr lang="it-IT" sz="4800" dirty="0" smtClean="0"/>
              <a:t> </a:t>
            </a:r>
            <a:r>
              <a:rPr lang="it-IT" sz="2400" dirty="0" smtClean="0"/>
              <a:t>Libertà e rispetto</a:t>
            </a:r>
          </a:p>
          <a:p>
            <a:pPr marL="285750" indent="-285750" algn="ctr"/>
            <a:endParaRPr lang="it-IT" sz="2800" dirty="0" smtClean="0"/>
          </a:p>
          <a:p>
            <a:pPr marL="285750" indent="-285750">
              <a:buFont typeface="Wingdings 3" charset="2"/>
              <a:buBlip>
                <a:blip r:embed="rId2"/>
              </a:buBlip>
            </a:pPr>
            <a:endParaRPr lang="it-IT" sz="4800" dirty="0"/>
          </a:p>
        </p:txBody>
      </p:sp>
      <p:pic>
        <p:nvPicPr>
          <p:cNvPr id="1026" name="Picture 2" descr="http://www.parks.it/parco.alta.valsesia/foto/Edu.Amb-800.jpg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>
            <a:off x="678873" y="3097574"/>
            <a:ext cx="3840883" cy="2880662"/>
          </a:xfrm>
          <a:prstGeom prst="rect">
            <a:avLst/>
          </a:prstGeom>
          <a:noFill/>
        </p:spPr>
      </p:pic>
      <p:sp>
        <p:nvSpPr>
          <p:cNvPr id="17" name="Nuvola 16"/>
          <p:cNvSpPr/>
          <p:nvPr/>
        </p:nvSpPr>
        <p:spPr>
          <a:xfrm>
            <a:off x="6913418" y="471054"/>
            <a:ext cx="3172691" cy="127461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245927" y="651166"/>
            <a:ext cx="2604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L’insegnante </a:t>
            </a:r>
            <a:r>
              <a:rPr lang="it-IT" b="1" dirty="0" smtClean="0"/>
              <a:t>mette in discussione </a:t>
            </a:r>
            <a:r>
              <a:rPr lang="it-IT" dirty="0" smtClean="0"/>
              <a:t>il proprio ruolo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4904509" y="581890"/>
            <a:ext cx="1399309" cy="498764"/>
          </a:xfrm>
          <a:prstGeom prst="rect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5140036" y="665019"/>
            <a:ext cx="127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</a:rPr>
              <a:t>PRIMA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0501746" y="1620982"/>
            <a:ext cx="127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</a:rPr>
              <a:t>DOPO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9282546" y="3906982"/>
            <a:ext cx="2632363" cy="2247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“</a:t>
            </a:r>
            <a:r>
              <a:rPr lang="it-IT" sz="1400" b="1" i="1" dirty="0" smtClean="0"/>
              <a:t>L’educazione</a:t>
            </a:r>
            <a:r>
              <a:rPr lang="it-IT" sz="1400" i="1" dirty="0" smtClean="0"/>
              <a:t> è un </a:t>
            </a:r>
            <a:r>
              <a:rPr lang="it-IT" sz="1400" b="1" i="1" dirty="0" smtClean="0"/>
              <a:t>processo naturale </a:t>
            </a:r>
            <a:r>
              <a:rPr lang="it-IT" sz="1400" i="1" dirty="0" smtClean="0"/>
              <a:t>effettuato dal bambino, e non è acquisita attraverso l’ascolto di parole, ma attraverso le </a:t>
            </a:r>
            <a:r>
              <a:rPr lang="it-IT" sz="1400" b="1" i="1" dirty="0" smtClean="0"/>
              <a:t>esperienze</a:t>
            </a:r>
            <a:r>
              <a:rPr lang="it-IT" sz="1400" i="1" dirty="0" smtClean="0"/>
              <a:t> del bambino </a:t>
            </a:r>
            <a:r>
              <a:rPr lang="it-IT" sz="1400" b="1" i="1" dirty="0" smtClean="0"/>
              <a:t>nell’ambiente</a:t>
            </a:r>
            <a:r>
              <a:rPr lang="it-IT" sz="1400" i="1" dirty="0" smtClean="0"/>
              <a:t>” </a:t>
            </a:r>
          </a:p>
          <a:p>
            <a:pPr algn="ctr"/>
            <a:r>
              <a:rPr lang="it-IT" sz="1400" i="1" dirty="0" smtClean="0"/>
              <a:t>(Maria </a:t>
            </a:r>
            <a:r>
              <a:rPr lang="it-IT" sz="1400" i="1" dirty="0" err="1" smtClean="0"/>
              <a:t>Montessori</a:t>
            </a:r>
            <a:r>
              <a:rPr lang="it-IT" sz="1400" i="1" dirty="0" smtClean="0"/>
              <a:t>)</a:t>
            </a:r>
            <a:endParaRPr lang="it-IT" sz="1400" i="1" dirty="0"/>
          </a:p>
        </p:txBody>
      </p:sp>
      <p:sp>
        <p:nvSpPr>
          <p:cNvPr id="36" name="Rettangolo arrotondato 35"/>
          <p:cNvSpPr/>
          <p:nvPr/>
        </p:nvSpPr>
        <p:spPr>
          <a:xfrm>
            <a:off x="4890656" y="3061855"/>
            <a:ext cx="4100944" cy="32276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 smtClean="0"/>
          </a:p>
          <a:p>
            <a:pPr algn="ctr"/>
            <a:r>
              <a:rPr lang="it-IT" sz="1600" b="1" dirty="0" smtClean="0">
                <a:solidFill>
                  <a:srgbClr val="FFFF99"/>
                </a:solidFill>
              </a:rPr>
              <a:t>L’INSEGNANTE</a:t>
            </a:r>
          </a:p>
          <a:p>
            <a:r>
              <a:rPr lang="it-IT" sz="1600" b="1" dirty="0" smtClean="0"/>
              <a:t>- Acquisisce </a:t>
            </a:r>
            <a:r>
              <a:rPr lang="it-IT" sz="1600" b="1" dirty="0" smtClean="0">
                <a:solidFill>
                  <a:srgbClr val="006699"/>
                </a:solidFill>
              </a:rPr>
              <a:t>nuove competenze </a:t>
            </a:r>
            <a:r>
              <a:rPr lang="it-IT" sz="1600" b="1" dirty="0" smtClean="0"/>
              <a:t>pedagogiche, organizzative, comunicative e relazionali;</a:t>
            </a:r>
          </a:p>
          <a:p>
            <a:r>
              <a:rPr lang="it-IT" sz="1600" b="1" dirty="0" smtClean="0"/>
              <a:t>- Riscopre il bambino che è in sé.</a:t>
            </a:r>
          </a:p>
          <a:p>
            <a:pPr algn="ctr"/>
            <a:endParaRPr lang="it-IT" sz="1600" b="1" dirty="0" smtClean="0"/>
          </a:p>
          <a:p>
            <a:pPr algn="ctr"/>
            <a:r>
              <a:rPr lang="it-IT" sz="1600" b="1" dirty="0" smtClean="0">
                <a:solidFill>
                  <a:srgbClr val="FFFF99"/>
                </a:solidFill>
              </a:rPr>
              <a:t>L’ALUNNO</a:t>
            </a:r>
          </a:p>
          <a:p>
            <a:r>
              <a:rPr lang="it-IT" sz="1600" b="1" dirty="0" smtClean="0"/>
              <a:t>- È </a:t>
            </a:r>
            <a:r>
              <a:rPr lang="it-IT" sz="1600" b="1" dirty="0" smtClean="0">
                <a:solidFill>
                  <a:srgbClr val="006699"/>
                </a:solidFill>
              </a:rPr>
              <a:t>stimolato</a:t>
            </a:r>
            <a:r>
              <a:rPr lang="it-IT" sz="1600" b="1" dirty="0" smtClean="0"/>
              <a:t> dall’ambiente:  può scoprire, creare, giocare e apprendere;</a:t>
            </a:r>
          </a:p>
          <a:p>
            <a:r>
              <a:rPr lang="it-IT" sz="1600" b="1" dirty="0" smtClean="0"/>
              <a:t>- Può svolgere attività individuali e collaborative;</a:t>
            </a:r>
          </a:p>
          <a:p>
            <a:r>
              <a:rPr lang="it-IT" sz="1600" b="1" dirty="0" smtClean="0"/>
              <a:t>- Si sente </a:t>
            </a:r>
            <a:r>
              <a:rPr lang="it-IT" sz="1600" b="1" dirty="0" smtClean="0">
                <a:solidFill>
                  <a:srgbClr val="006699"/>
                </a:solidFill>
              </a:rPr>
              <a:t>felice</a:t>
            </a:r>
            <a:r>
              <a:rPr lang="it-IT" sz="1600" b="1" dirty="0" smtClean="0"/>
              <a:t> </a:t>
            </a:r>
          </a:p>
          <a:p>
            <a:pPr algn="ctr"/>
            <a:endParaRPr lang="it-IT" dirty="0"/>
          </a:p>
        </p:txBody>
      </p:sp>
      <p:sp>
        <p:nvSpPr>
          <p:cNvPr id="1028" name="AutoShape 4" descr="data:image/jpeg;base64,/9j/4AAQSkZJRgABAQAAAQABAAD/2wCEAAkGBxQTERQUEhQVFRUXFBUUFRYUFBQVFhcWFhUWFhcUFRgYHCggGB0nHRUVITEhJSkrLi4uFx8/ODQsNygtLisBCgoKDg0OGxAQGywkICQsLCwsLCwsLC8vLCwsLCwsLCwsLCwsLCwsLCwsLCwsLCwsLCwsLCwsLCwsLCwsLCwsLP/AABEIANwA5QMBEQACEQEDEQH/xAAcAAABBQEBAQAAAAAAAAAAAAAAAgMEBQYHAQj/xABDEAABAgMDCAcGBQEIAwEAAAABAAIDBBEFITEGEkFRYXGBkQciMqGxwdETQlJicuEjgpLC8BQkM1OTorLS8WNzg0P/xAAbAQEAAgMBAQAAAAAAAAAAAAAAAgQBAwUGB//EADcRAAICAgAFAQYFAgQHAAAAAAABAgMEEQUSITFBURMiMmFxoUKBkbHRFOEGFSNSMzRDYsHw8f/aAAwDAQACEQMRAD8A7igBACAEAIAQAgBACAEB4SgK6bt+Wh9uPDB1BwceTalaJ5NUPikjYqpvsirj5dSgwc930w3fuoq74lQvP2NixrCI7pDl9EOMeDB+5aXxWr0ZL+kn6oG9IcvphxRwYf3IuLVejH9JP1RLgZdSjsXPZ9UN37ardHiVD8/Yi8WxeC1lLdlovYjQydWcA7kb1Yhk1T+GSNUqpx7osVvIAgBACAEAIAQAgBACAEAIAQAgBACAEAIAQAgK21rdgS4/FiAHQwdZ5/KL+JuWi7Jrq+JmyFUp9kYu0+kGI40l4YYNDn9Z3BouHeuTdxWT/wCGtfUtwxEviZnpuamY/wDexHuGpzqN/SLhyXLtzJz+KTZYjCEeyGWWeNJ5XKq7vQnskwLLzuyxztwcfBZi7Z/Cm/oiLml3ZKbYET/Aif5b/RT9jkv8Ev0ZD2sfVA6wYmmBE/y3+iw6clfgl+jM+1j6kSNZgb2mubvqPFQcrI/Ev1RJS32ZHfZw0HmKor/UzselJ2agf3UR4A0B1W/odd3K3Vmzh8MmiEoQl3Ro7L6Q3t6szDDtbofVdxabjzC6tPFX/wBRfmivPEX4WbSyrZgzArBiB2tuDhvabxvXVqyK7VuDKk65Q7osFuIAgBACAEAIAQAgBACAEAIAQAgBAMzk2yEwviODWjEuNB9zsUZzjBc0npGVFyekc9t7LmJEJhyoLG4Z5HXd9I9wd+5cPJ4m30r6L1L1WKl1mZpkmXEueSSbzfUk6yVxJ37Za7djQWVk1GiDqszG/E/qg+ZVinAyMjrrS9WaZ3wiaaSyNhtviOc86h1W+veutTwSqPWxt/b+5WllSfwrRcy1kQYfYhMG2gJ5m9dKvDor+GCNErJy7smqx0RA8LljZnQkuWOYaEPdXFQb33M6K6asiA/tQm11tGaebaKnbh49nxRX5dP2NkbJR7MoZ7JTTCf+V/k4ei5V/CPNUvyf8liOR/uRmp+znNObEZQ7fIjHguVOFlMtSWizGSfYrHSjmOD4TiHC8EEhw3ELbXkae+zMvTWmamwMvXNIZNiow9oB1h9bRjvF+wruY3E32s6/Mq2YqfWB0CWmGxGh7HBzSKhzTUFdmMlJbXYpNNPTHVIwCAEAIAQAgBACAEAIAQAgKy3rbhysPPiGpPYYO047Nms6FovyIUx3L9DZXW5vSOW2pakaciZ0Q0aD1WjsM3DSdq8zlZkrHuX5I6Vdca10J1i2G+Kc2G36nnAbz5BVqMe3KlqK6evhGLLYw7m8sjJuFBoSM9/xOFw+lujxXpMXhlVHV9X6v/wihZfKfyRdLomkC5Y2BJcouRnQkuUXIzoSXKLkZ0ILlByAkuUXIzoQXKLkZ0ILlFyM6GJiE14zXgOGorXYozXLJbRKO09oy1rWEWVdDqW6RpHqFw8rAcPer6r09C1XbvozOzMqHY89KoQscTceWPbEaSfVpzoZPWYa5rv+LtviuriZsq3uPbyiFlUbF17nVLEtiFNQw+EdjmntNOpw89K9LTfG6PNE5s4OD0yxW4gCAEAIAQAgBACAEAICrygtpkrCL33k3MYDe52rYNZ0clXyMiNMOZmyutzekcomZiJNRTFimteAA0MYNAH8vXlcnJlOXNJ9TpxioLSNLk3k8YxqerCF1Ri75W+ZWzAwJZMuefSP7/Q03XcnRdzfy0BsNoYxoa0YAL1NcIVx5YLSKDbk9scLlJyMaElyg5GdCS5RcjInOUHIzo8JUXIaEkqDkZ0JJUHIzoSSouRnQglR5jOhBKi5DQ24qPMZG3FY5hoz1tWaBV7Bd7wGj5guRm4yX+pD8/5LNc/DM/GhAihFQqEZNPaNxDkpuLJxhFhG7Ag4OHwOHmuni5UoS5o9/KIzgprTOtWFbEOahCJD3OacWu0tPrpXqaLo2w5onMsg4PTLFbiAIAQAgBACAEAIBienGQobokQ0a0VJ8hrOiihZNQi5S7IzGLk9I4/atovnI5iPqGi5rdDW6GjadJ+y8rmZTslzP8kdWuCrjpF1k7Y5jvAwY2hcRq0NG0rRhYrybOvZd2Qts5F8zokJoa0NaAGgUAGAC9bHlhFRj2Rz3t9WKLlhyAnOUXIHhcoORnR5VQcjOjyqg5GdHhKg5GdCSVByM6EkqLkZPCVByM6EkqDmNDbljnM6G3KPOZ0NOKxzjQy8pzGdGatKVzHXYG8ei4uRX7OfTsWYPaKyNCBBBwUIy09okRrFtR8jMB4qWG57fjZ/yGj0K7GHluuXMvzRC2tWR0dik5lsRjYjDnNcA5pGkFeohJSSkuxy2mnpjykYBACAEAIAQAgOZ9INtmNFEtDPUYevT3omrc3xrqXB4llcz5F2Xf6nQxq+VczKqSleyxoqSQBtJXn3zWT0vPYsN+TpdlyYgwgwb3HW44n+aAF63GpjRWoL8/qc2cuaWyVnLa5EdHmcoORnQVUHIzo8qtbmZ0eZyg5GTwlRcjIklQcho8qoORnR5VQcjOhJKi5GdCSVByM6EZyg5mdCXFY5zOhpyxzjQy9Y5xorrTh5zN1/r/Nir5K5ofQ2Q6MoojFz0zcQZyWzmkcjqKsVWcr2YLno4tww4hlYho1xJh191+lm447xtXpOG5On7N9n2KuVXtc6OlrtlEEAIAQAgBAVGVVrf00s+IO12Yf1uw5Xngq2Vd7Kty8+PqbKoc8tHJ7NhVq83k1vOO0814++fg6rNfkjKViGIcGC76nXeFe5WuFVc1jsfj9yvkS0tGvzl33Ip6DOUHIloKrW5mdBVa3IzoCVByGhJKg5GdHhKg5GdHhKg5GdCSVFyM6PCVByM6MllRleIJMOFQvGLsQ3YNZVnFxZ5HXtH1/gjOah9Tm9r5TRnkl0Vx/MacF14YFEfw7+vU0O6b8mam7fitNRFeNz3eq2vFof4F+iI+0n6ssLB6VZuXcBEPt4ekP7QHyuVO7hdU1uv3X9jZG9/i6nZsmspYE9B9pAdscw9ph1Eea4N9U6Zcs0WotSW0Wb1o5zOiNFFQQsOW1oykUURq5yZuIsRq2RZgprThlrmxG3EEXjEEXtd3dwXQxrH29Ow79GdfybtUTMtDi6SKPGp7bnDnfuIXsMe32takcqyHJJos1uIAgBACAEBzHpJtH2kyyA03QwK/W+hv3NzeZXB4pdufL4R0MWGo83qVkGHQADRcvOTlt7LBtsm4ebAB+Il37R4LvcOjy0J+vUp3Pci0zlccjXo9BWpyMiY0drGlz3BoGJcQB3rXKaXcklszk7l5KsNGudEPyC7mVONN0/hi/z6f3MNxXdjUDL6XcaFr27bj5rM8W9LfLv6NBTi/JoZK0IcZudCeHDZiN4xCpOWnpk9D5Kg5GdHlVByMnhKg5DRQ5ZW1/TS5cD13dVvmf5rWzHrd9qgvz+gk+VcxxG0LTrUkr1kYqCUY9kUW23tmdnrR2qRgqIsUuxQCEBd5H5RRJGZbFYTm1pEboczSCNYxCq5mLHIrcX38M2Vz5Hs+lpeZbEY17DVrmhwOwiq8TJuLafg6J5EKxzjRURm4qpvqbCFGlozhnMZ1cRWlXbQK1ouxVwu+VfPymiV8U9bK8kRGuBuOB8iqunXLZsT2XPRdaRZGiS7sHgvaNT2XOHFv8AsXpOGW6k4evUr5UNpSOmrtFEEAIAQCIsQNBcbgASdwvKw3pbCOJw45jR4kV2LnOfuziaDgLuC8dl2OTb9WdhLlikWkILmyBtLLugw/pHqvRY71TH6FOfxMlhym5EdFdlHb0KTl3x4xo1uA0udoaFBc05KMe7JdF1Z8/2/lzGnIhdEdRlerDB6rR5ldijEhV17y9f49EV52OX0IUK1dqtGsmQrV2oC0svKN8F4fDcQRtuOwqvkY0LlqS6+vlE4Tcex2HJPKZk5DqKCI3tt8xsXmcimdE+WX5P1LkWpLaL2qrORLR5VQczOjj3TFbP9oZBBuYzOI2uwPiF3uC1+7Kz8v5K+Q+yOZQRFmIrYUFpe9xo1oXZssjXFym9JFaMXJ6R1/JPoogQmtfOfjRTeWf/AJt2U97ivL5fGbJvVXur7l2FEY9+rNvBsKWYKNgQgNWYFyZZFj6uT/U3pEOfyTko395LQjtDADwIUoZ18Phm/wBQ4RfdGLtrofl31MvEdCOp3Xb33966VPH7Y9LEn9maZY0X26G0yds0y0rCgF2eYbA3OpStNQXJychXWysS1tm+MeVJEx5VfnJaI0GV9o6mIwprJwb58ta7HBMD28/azXur7v8AsaMm3lXKu5qLJs1vs2l4znUodQpdQeq9mc4w+VlniBNAt7L8d50/zSCvNcYx1GXOvP7ou489rXoZxsyZebhxh7r2vNNVaPHEV5qthW8vLL0ZZlHmi0dwaaiowXrUck9WQCAEBR5bTXs5GOdJb7Mf/Qhh7iVVzJ8tMn+RtojuxHLrJZ1a6z4Xeq8fkPro6bLWEFTkZRrLLiVhM3U5Gi7mNPdMSpNe8yYCpuRjRwLpst8xp3+nafw4AApoMRwqTwBA5rq8Nq912Pu+30/+mm5/hOdLpGgu7EyWnJmhgQXub8RFG011OI3KrdmUVdJS6+nc2RqlLsjRnowtNormMOwPv8FW/wA2x9+f0J/08vkZy0pGalTSYgxIe1zTT9WCu1ZFVvwSTNcoSj3RLyZyrfKzDIrSaAgPGtun+eqhl4yyK3F9/H1M1z5JbPpaRnGxYbIjDVr2hw4rxUtxbTL4+obB889KsvFiWs6GxrnOeGhjWipde6lO9er4VOMMTmk9JN7Kl6bnpHT+jjIdtnws+JR0y8dd2IYP8NnmdK4HEuIyyZaj0iu38ssVVqC+ZsiVyXI3aEEqHOS0JJUXMaG3FR5jIy4pzGdDEQnAYm4ep2KziY88m1Vw8/ZepGc1CO2XuT0jmFxOJAc2uoihdvJC+h0UQorVcOyOTKTk9stZS7PGp55G/wA1uImSy9gZ0N0T4S0D8pv/AN55LncUhzUN+j/sbqHqZg7cZ1Wu205j7LzGM+rR0kdYyOm/ayMu7E+zDDvYSwnm1ewxZ81UX8jl3R1NouVYNYIAQGL6U49JWG34owrua1x8SFzeJy1Ul8y1ir32zGWe2jG7q87/ADXk7n7zLxYwgq0jJf2NF6pbqNeB/wClfwrPccfQ02Lrss2FWZSNej5ayjZEi2hMANLnujxAABUnrGncvTYzjDHjJvS0ipYm5tHVsgei1kINjToD4lxbC91mrO1lcTN4pKz3a+i9fLLNdKj1fc6jDaGijQABgAKDkuO5G49qoOY0NTUuyI0tiNa9puIcARyKirHF7RnRz63+iGUjEugOdLuOgDPh/pN44FdTH41dDpP3v3NMqIv5GzyWscykrDgF+fmADOpS4ADDguffd7axz1rZsS0ki3otQ2Mf0UP2ntMxufSmfQZ1NVUcnrW+g2OELTIkNuCryJoacVpciYglQ5zOhtybGhiK8AVP82KcIynJRj3Yb0T7AkfaHPdhWhG49nzK+g8K4csSrr8T7/wcu+3nfTsaB90Ru1pbyvHmuqaBD35r3nWwO5VHogKfKmB/YyDjQk7yC4qrmrePP6E6/jRza0m1g8GnwXjqXqw6iN50Wx86SLfgjPbzDX/uK9Zw6W6tejKOUvfNgr5WBACA570tPulhtinkGeq5PFH0ivqXMTyZ6VHVb9I8AvK2fEy2ToSryJFjIxc1wOjA7lmqz2c9mJLaLtrl0HI06KmSyZlYUw+ZZDHtXmpcb6fTqSeRY4KtvovBnlW9+S6DlWcjJ7Va3IzoKrW5DQZyg5GdC2qSZFjjVtRFiwFMjs9LUaGxDgtMiSYy8KtMmhh4VaaNqG1AkNRnhoqTQKcIuT0jDehdlyLozg43DEfKDpOtx7l7rg/CVjr2tnxePl/c519/N7q7GkkYYZnsGANR+YV8arvlUXOXZp1OHI3HxQDU4AYkMHbXdiAeIQEHK4/2d3H/AGlVsz/l5/Rk6/iRzOcH4J+jyXiqn/qL6nURqeiOJ+DHbqitPNgH7V6zhr9xr5lPL+JG+XSKgIAQHPOltt0sf/aOfs/Rcjii+F/Uu4nkzkOJSGHfKPALzEo7notMkWZZ0SKC7OLQNN95pWgC6eLw55Cb7JFey7kLVkpFY3Oq2I2lfhcB4FYyOA2Jbraf2EMpeSwkZwHqm52p1x5LlasqfJYtM3dH1RNDlFyGhQctbkZ0KqtTkZ0FVrcjOj0FR5jOh1pW2MiDHmLdFmtjrQrEVs1tiy1TcSOxp4WiaJoZeFWmjYiO9VZm1ESNMAGgGc7UPM6FsxcO3Ily1rYnYorbH7Ost0Rwc7Rp91uxus7V7nhvB68VKUusv2+n8nPuvc+i7GgsyEGww0e6S3kdK7JXF4Rfqb3tP3QCpwVY7cUBFLTme0OJc1/AG4cqoCty2iUgcD5eqpcRly40v0+5sq+NHPLQuhP+h3gvG09bF9Tpml6ImfhTB1xGDk0n9y9Zw1e7JlPL7o6AumVAQAgMP0rway0J3wxqcHMd/wAQubxNf6afzLWI/ea+RjJe+C3c3uI9F5aXS0uSN5kZJtfCFcBUkayXHHgF63hy1jx/P9znXfGzQS0mwwy0sbcXNwGs+SvGor32G2JDbSlQKUdoIuuOIwWm6iu1amtkoycexUx5WLCdm4ilRnnbSgcPNcPK4Emt0vr6MswyX+ISJsC54LD82HB2C87k4d9D1OLLULIy7MkteqDkbRWctTkZ0KBUVLqB5isQZrY+wqzA1MfYVZgzU0OFy2uXQjoYiOAvN29aJdTYivj2gwXDrHU2/vwUYYttz1CLZLmS7jAZEiGg6o1NvdxOhdfF/wAPSk+a96Xp5/t9zVLJ/wBpYSVihj252kEZo1ih6x0r09GPXRHkrWkVZScntl+1oAoLhsW4iMS9z3jaHcx9kATVxYdTqcHCnogPInXdm+63tbToagEwG1hFurObyrTyQGXyxmM5kNusNr5+S4/GrOWlR9WWMdbkYq13UhP3U5kBeax1uxF82fRPBpJvd8UdxG4NY3xBXruHx1Vv5lHKfvm1V8rAgBAZzpBls+QjUxbmxB+VwLv9OcqubHmpZux3qxHM7HfWHTUSOd/mvIZC1PZ0mbzIiKQ1wbiDe06QL+B6x5L03CrOajXozm3rUjUScQFz6aw7beKEHiF0zSLlbi8anE8HX+qA8mB12E4GrTxFR4IBiZshjgadWurDksNb6MFLDsA5oLccDmuLTUXXjDQudfwnFu6uOn8uhujfOPkYiycZgN5u+Jle8Lk2/wCGa38E9fU3RzH5Q1DixKA0YaiuJCoz/wAM3r4ZJmxZcfI82Zf/AIf+sei1rgGWvC/VB5MGLhzziKhg/WPRb48EyvK+6IO+Ar+siaAwbySrUOB3eWv/AH8iDuiJMaK5wbU3g9huqitw4IvxS+xrd3yJEOxXuNXA73ur3K9XwzHh439SLtkyU+x2tDS41o5tw6oobj4q9GEYLUVo17LiFCDRRoAGxSA1N3Zp1PHI3HxQEhAR3XRR8zSOINfMoBFoP6paLzTO3AX17kA/LtAaKYUrvrfUoBuBc942h3MX+CAwFvRs6I7U1zg3dU07qLyvG7ea1Q9F+5dxY9NmVygiUYBrd3Af9KjiR95stnUshJX2chLjSWe0P/0cXjucF7DEjy0xOZe92Mv1YNQIAQDM3LiJDex2D2uYdzgQfFRlFSTTMp6ezh9mtMOK+E7tAlp+phIPnyXj8uvS+h1t7WzX5Mzfs4w1O8Rj3Eq5wa/Vjg/P7oqZMemzdRwREaWUqWnc6lDQ8NOxemKZ7LxQYh0VaKg4gtNKHmgHJ7s1+FzXcigJCAjytxeNTq8HCvqgJCAiyjAWUIBzSW3iuBQDhlWfA39IQEeUlWAvGY25xPZGBoUBLbCaMABuAQDU1cWHU4DgbkBIQDM22rHDYe69AOQnVaDrAPNANzjasduryvQDkN1QDrAPNARZ6JQspTOB7iKX6sQgH4UCgNbye0daATInqAaqt5GiAi2pMezq7WxzeIv8K8lGclGLk+yCWzn9ovvFcaZx3uv8M1eDyLXba5vydSuOomZnIRjzMOC3Fzms3F5FTwFDwXQwqt6XqyTlpNndIUMNaGi4AAAagBQL1qWlo5O9i1kAgBACA5H0iSJgTwigdWKA8fU2jXjwP51weI06m/8AuOjjS5oa9BMtGwc3Y4HvC4NU3VYmu6Nk47WjotmToiQobhi1wB3GrftwXt6bVbBTXk5clp6J04zrMc241za01i6q2mAfGqC14zSQQPhN2goB6WfVjTsCAQLop+ZteLT90BIQEeBc942h3MfZASEBHbdFPzNB5GnmEBIQDE62rHbBXlf5IB5jqgHWKoD0oCPI9gDUS3kUA+UBBlYjiwNbouLjgKHRrNEA5HgAQ3UxpUk4ki+p5ICUx1QDrFUAxL3OePmDv1D1BQFFlFGD3tZ7rKvedgF/pzXH4xlKqr2a7y/Y3Uw29mInpm9z3bXH0XlYRcnpHRF9GFnmNOPmHC6ECR/7IlQBwbndy9Rw6n3t+EV8mWo69TrK7RQBACAEAIDOZeWN/Uyjs0ViQ/xGazQdZvEV4gKrl0+0r6d11N1FnJM5fYkzVuacRhu/nkvI5NenzHSZrLBtH2ZLTgfEX+Q/hXU4Rmcr9lLs+31/uUsiv8SN7MurDzh8rx3HwXpCoSHNBF94QEKWY4A5pwcRmuw2UOIxQHsWP1mFzS2hINcKEa+SAmtcDhfuQDDroo2tI5GvmUBIQEePc9h2lvMfZASEB44VFEAzJHqDZdyNPJAPOdTG5AQoMfrPDBnVdUUwvF9TvCAeEAu7Zr8oubx1oAlhRz27QR+YfYoB9wqEAzJHqDZUcjTyQEO1ZwQjXS5hA3tOPIqFlka4uUuyMpbejJ2vFzIdD24l7tjRgP5tXhsvIlkWubOhVDlRiLfmrhDGJvNNWgcT4Lfh1bfN+huOsZFWL/SyjGEdd34kT63Uu4CjeC9bjVezrSObdPnlsvlYNQIAQAgBACA49lzYxk5r2sMfhRSXN1B3vw9msbDsXAz8ZRl8mdHHs546fdHkrHDgHNNxvC8+065G1ra0bvJi1g9nsnm+lG+i9Zw7NV8OWXxL7/M51tfKzQybqsbupyuXTNQmFdEeNYa7yPggCeHUJ1UdyNUAGVabwM062mnggGZiE5uac+tHADOAurdiEA9WINDDuJHiEAzNRH5tSylCHVzgcCgHvbP/AMP/AFNQBnxPhaN7vQIBmAx9XNzg2jqmgr2r7iUA+JRuLquPzGvdggPCKRRtZT9J+6AkICPhF+pne0/dASEBDbGDPaZ2AdX9QrQcaoCgmY4iOMaJcxlab9Q1+ZXl+LcR9o3TX28/Ms1V+TH2vaNS6I/gPBoXHqrc5cqLqWkN9HdimamjMRBWHCcHbHRMWtGxtx4N1r0uBjpvfhfuacizljyrydfXbOeCAEAIAQAgBAV9u2SyagPgxMHYHS1w7Lhu9VrtqVkeVk4TcJbRxgsiSkd8CMKUN+rY9utpH8uXl8vGaen3R04yU1tF7LRy0ggrm1WSqmpR6NGJRUlpm5yctgObmPN9SQd/3/mv1+FnRyY+kvKOdZW4suYl0Rh1hzfMeavmsee2oI1ghANybqsbupyu8kB5Otqx26vK/wAkA6x1QDrFUB5FZVpGsEIBMq+rGnYEA6gI4uin5m97T90BIQEeauLDqdT9Qp6ICQgI8zc5h+an6hT0QCpmYawVcdw0ncgM5FcY7y4nNh0odV1cD4lec4nxRdaqn9X/AAWK6/LM/btph/VZdDbwBpp3Lz0YtlyMdGQhQYk9MNgwRdXE4ADtRHbB5jSV28PFe+Vd2ZnNQW2dqsay2S0FkGGOq0Y6XE4udtJvXpa61CKijmTk5PbJy2EQQAgBACAEAIAQGby0yXbOQqto2MwH2bjgf/G/Ydeg8QauTjK6PzN1Nrg/kcqlJl8F5gxwWlpzSHYtOo7NvkvM5OM9vp1OitNbRoZSZzTs2YjaFQhOVUuaL00RlFSRq5K2yGszus0OFHDVgRsNDgV6fC4rG33bOj9fD/goWUuPY1MGM1wq0gj+YrsGkblLs9upx5G/zQD5CAZkj1ANVW8jRAPoCPJ3Bw1OI4G8eKAkICPMXOYdpb+ofZASEAxOjqO2X8r/ACQDwddXigKm17TaGEMo51RTVUEHjwWu26FUeab0jKTfYrY1XViR3ZrRoN1RqOobAvLZ/FpXbhX0j+5ZhVruUFsWznjNZ1YY4VA16hsXIinstRjruY6ZjxJmI2BLtLs40FPe9GjGq62JiNP5/sSbUVtnWsj8mWSUKlzorqGK/WdDW/KPuvTY9Cqjryc621zZfqwagQAgBACAEAIAQAgBAZrLDJKHONzhRkZoo19LiPgfrG3EcwauRjRtXzN1Vzg/kcrc6NKRDBjsIpoOr4mHBzV53JxHvT6M6EZKS2i8kJ+nWY4EHHSDscFypQcXphrfcv7OtQV6rvZu+Fx6h3O0bjcr+LxO6jp3XoyvZQn1Reytslrz7VpGc0X3XkVw0G4r0OPxOi5d9P0ZVlXJFxBn4bsHDjd4roJ77Gs9lT1nj5q/qFfVZBIQEeHdEeNYa7yPkgJCAjz5ownUQ7kaoDyJPwx7w4X+CArpu3G3horW6/0CrW5dNXxyRJRb7EBro0RoDjmgAC/Zqb6ri5PHfFK/N/wbY0+pDj2jBg9n8R+utw44DguFdfZdLmmyzGszlrWsXdaK6gGA0DY0aT3rFdbm9RRuUUjPQhHnoogy7TTE6AB8cQ6Bs8TRdfFw3vS6v9jEpKK2zrOSWS0KSh3deK4deIReflb8LdmnSvRUY8al07nPttc2aBWDUCAEAIAQAgBACAEAIAQAgK23LEgzUPMjNr8Lhc9p1tdo8DpqtVtUbFqSJwnKD2jldvZITUkTEhViwviaLwNURnmLty42TgNeNovV3xn36MgyVtNdc/qnX7p9FxrMRrrHqbi/k7SewdR1WnQaOaeBuVNxaZhxTLKBazD22Fp1wzd+l1y3VZN1XwSaNUqUydLTDCasjgE0FHAsw21Cvw41kR76ZpdCLBkSPoeHbnk+IVmPH35h9yHsPmeF0fODq6CO3r4bFs/z+P8As+5j2PzPT7c+9Te93kFCXH34h9zPsPmNxJNxHXe0DTcT3kqtPjl7+FJGVSiNEfAZ24udsBr3NVK3PyLPikzbGpeERYlvMbdBh8XXdwvPNVHt9zYqyon7Ue8EvfRurstG/wC6zGLfRI2KKRnp63mtqIfWOs3NHmVeqw2+suhkn2BkXMzrhEjl0KF8Th13DVDZoG03b12sbBbXbSNFl8Y9F1Z1WxbGgysMQ4LA0Yk4ucficdJ/gXYrrjWtRKMpuT2ywWwiCAEAIAQAgBACAEAIAQAgBACAEBl7fyGlZmrg32UQ358Ogqfmbg7fcdqq24ldnXszdC+Uehg7RyGnpYkwfxW64R635obseFVzbuHy9NotRyIS79CoFsxGOzYsOjhiCCxw3tP2XLswV9DeuvYmQbbhHElv1A+VVVliWLt1BMhT7D2YjeDgCtTpsXhglNtB2iK7g8+qg4S9DGkD7Sdpiu4xD6oq5eENIiRbSh+9EafzAlTVFj8MyRItuwhhV24etFujh2Pv0BCNtRYjs2DDJccAAXuO4D7qzXgrfXqHpdy4s7ISemSHRj7JuuIau/LDbhxoupTw+XpymiWTBdupvcn8h5WVo7N9rEHvxKGh+RuDfHaunVi119e7Ks75TNOrJpBACAEAIAQAgBACAEAIAQAgBACAEAIAQAgI07IQozc2LDZEGp7WuHeFGUIy7oypNdjOT3R3IxK0Y6ETphvI5B1QOSrSw6peNG5ZE0U0x0Uwz/dzL2/XDa/wLVplw+PiRsWW/KID+iiJomWHfCcP3FQ/y9+JEv6teh7D6KInvTLBuhOd+4LK4e/Mh/Vr0J8v0Uwh25iI76GNZ45ymuHx8sg8p+EXEj0eSMOhMN0QjTEe482to08lujh1R8bISyJvyaSTkYcJubChshjUxoaO5WIxjHsjS5N9yQpGAQAgBACAEAIAQAgBACAEAIAQAgBACAEAIAQAgBACAEAIAQAgBACAEAIAQAgEueBiQN5/mooDz2rdY5jb6HkgPPbtv6wuxqaIA9u34hqxGOruQHhmG1AzhU4fzggFGM3DOHMID1jwcCDuNUApACAEAIAQAgBACAEAIAQAgBACAEAIAQAgBACAEAIBqNAa4gkYYcwfJANCRYKXYGuJxu/4jmdaAUZRpNb669ta15oAMo3bpGOggineUB5/RM1crtFKXbDRAexJRpxrp06zU996AdhwwK00mp3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data:image/jpeg;base64,/9j/4AAQSkZJRgABAQAAAQABAAD/2wCEAAkGBxQTERQUEhQVFRUXFBUUFRYUFBQVFhcWFhUWFhcUFRgYHCggGB0nHRUVITEhJSkrLi4uFx8/ODQsNygtLisBCgoKDg0OGxAQGywkICQsLCwsLCwsLC8vLCwsLCwsLCwsLCwsLCwsLCwsLCwsLCwsLCwsLCwsLCwsLCwsLCwsLP/AABEIANwA5QMBEQACEQEDEQH/xAAcAAABBQEBAQAAAAAAAAAAAAAAAgMEBQYHAQj/xABDEAABAgMDCAcGBQEIAwEAAAABAAIDBBEFITEGEkFRYXGBkQciMqGxwdETQlJicuEjgpLC8BQkM1OTorLS8WNzg0P/xAAbAQEAAgMBAQAAAAAAAAAAAAAAAgQBAwUGB//EADcRAAICAgAFAQYFAgQHAAAAAAABAgMEEQUSITFBURMiMmFxoUKBkbHRFOEGFSNSMzRDYsHw8f/aAAwDAQACEQMRAD8A7igBACAEAIAQAgBACAEB4SgK6bt+Wh9uPDB1BwceTalaJ5NUPikjYqpvsirj5dSgwc930w3fuoq74lQvP2NixrCI7pDl9EOMeDB+5aXxWr0ZL+kn6oG9IcvphxRwYf3IuLVejH9JP1RLgZdSjsXPZ9UN37ardHiVD8/Yi8WxeC1lLdlovYjQydWcA7kb1Yhk1T+GSNUqpx7osVvIAgBACAEAIAQAgBACAEAIAQAgBACAEAIAQAgK21rdgS4/FiAHQwdZ5/KL+JuWi7Jrq+JmyFUp9kYu0+kGI40l4YYNDn9Z3BouHeuTdxWT/wCGtfUtwxEviZnpuamY/wDexHuGpzqN/SLhyXLtzJz+KTZYjCEeyGWWeNJ5XKq7vQnskwLLzuyxztwcfBZi7Z/Cm/oiLml3ZKbYET/Aif5b/RT9jkv8Ev0ZD2sfVA6wYmmBE/y3+iw6clfgl+jM+1j6kSNZgb2mubvqPFQcrI/Ev1RJS32ZHfZw0HmKor/UzselJ2agf3UR4A0B1W/odd3K3Vmzh8MmiEoQl3Ro7L6Q3t6szDDtbofVdxabjzC6tPFX/wBRfmivPEX4WbSyrZgzArBiB2tuDhvabxvXVqyK7VuDKk65Q7osFuIAgBACAEAIAQAgBACAEAIAQAgBAMzk2yEwviODWjEuNB9zsUZzjBc0npGVFyekc9t7LmJEJhyoLG4Z5HXd9I9wd+5cPJ4m30r6L1L1WKl1mZpkmXEueSSbzfUk6yVxJ37Za7djQWVk1GiDqszG/E/qg+ZVinAyMjrrS9WaZ3wiaaSyNhtviOc86h1W+veutTwSqPWxt/b+5WllSfwrRcy1kQYfYhMG2gJ5m9dKvDor+GCNErJy7smqx0RA8LljZnQkuWOYaEPdXFQb33M6K6asiA/tQm11tGaebaKnbh49nxRX5dP2NkbJR7MoZ7JTTCf+V/k4ei5V/CPNUvyf8liOR/uRmp+znNObEZQ7fIjHguVOFlMtSWizGSfYrHSjmOD4TiHC8EEhw3ELbXkae+zMvTWmamwMvXNIZNiow9oB1h9bRjvF+wruY3E32s6/Mq2YqfWB0CWmGxGh7HBzSKhzTUFdmMlJbXYpNNPTHVIwCAEAIAQAgBACAEAIAQAgKy3rbhysPPiGpPYYO047Nms6FovyIUx3L9DZXW5vSOW2pakaciZ0Q0aD1WjsM3DSdq8zlZkrHuX5I6Vdca10J1i2G+Kc2G36nnAbz5BVqMe3KlqK6evhGLLYw7m8sjJuFBoSM9/xOFw+lujxXpMXhlVHV9X6v/wihZfKfyRdLomkC5Y2BJcouRnQkuUXIzoSXKLkZ0ILlByAkuUXIzoQXKLkZ0ILlFyM6GJiE14zXgOGorXYozXLJbRKO09oy1rWEWVdDqW6RpHqFw8rAcPer6r09C1XbvozOzMqHY89KoQscTceWPbEaSfVpzoZPWYa5rv+LtviuriZsq3uPbyiFlUbF17nVLEtiFNQw+EdjmntNOpw89K9LTfG6PNE5s4OD0yxW4gCAEAIAQAgBACAEAICrygtpkrCL33k3MYDe52rYNZ0clXyMiNMOZmyutzekcomZiJNRTFimteAA0MYNAH8vXlcnJlOXNJ9TpxioLSNLk3k8YxqerCF1Ri75W+ZWzAwJZMuefSP7/Q03XcnRdzfy0BsNoYxoa0YAL1NcIVx5YLSKDbk9scLlJyMaElyg5GdCS5RcjInOUHIzo8JUXIaEkqDkZ0JJUHIzoSSouRnQglR5jOhBKi5DQ24qPMZG3FY5hoz1tWaBV7Bd7wGj5guRm4yX+pD8/5LNc/DM/GhAihFQqEZNPaNxDkpuLJxhFhG7Ag4OHwOHmuni5UoS5o9/KIzgprTOtWFbEOahCJD3OacWu0tPrpXqaLo2w5onMsg4PTLFbiAIAQAgBACAEAIBienGQobokQ0a0VJ8hrOiihZNQi5S7IzGLk9I4/atovnI5iPqGi5rdDW6GjadJ+y8rmZTslzP8kdWuCrjpF1k7Y5jvAwY2hcRq0NG0rRhYrybOvZd2Qts5F8zokJoa0NaAGgUAGAC9bHlhFRj2Rz3t9WKLlhyAnOUXIHhcoORnR5VQcjOjyqg5GdHhKg5GdCSVByM6EkqLkZPCVByM6EkqDmNDbljnM6G3KPOZ0NOKxzjQy8pzGdGatKVzHXYG8ei4uRX7OfTsWYPaKyNCBBBwUIy09okRrFtR8jMB4qWG57fjZ/yGj0K7GHluuXMvzRC2tWR0dik5lsRjYjDnNcA5pGkFeohJSSkuxy2mnpjykYBACAEAIAQAgOZ9INtmNFEtDPUYevT3omrc3xrqXB4llcz5F2Xf6nQxq+VczKqSleyxoqSQBtJXn3zWT0vPYsN+TpdlyYgwgwb3HW44n+aAF63GpjRWoL8/qc2cuaWyVnLa5EdHmcoORnQVUHIzo8qtbmZ0eZyg5GTwlRcjIklQcho8qoORnR5VQcjOhJKi5GdCSVByM6EZyg5mdCXFY5zOhpyxzjQy9Y5xorrTh5zN1/r/Nir5K5ofQ2Q6MoojFz0zcQZyWzmkcjqKsVWcr2YLno4tww4hlYho1xJh191+lm447xtXpOG5On7N9n2KuVXtc6OlrtlEEAIAQAgBAVGVVrf00s+IO12Yf1uw5Xngq2Vd7Kty8+PqbKoc8tHJ7NhVq83k1vOO0814++fg6rNfkjKViGIcGC76nXeFe5WuFVc1jsfj9yvkS0tGvzl33Ip6DOUHIloKrW5mdBVa3IzoCVByGhJKg5GdHhKg5GdHhKg5GdCSVFyM6PCVByM6MllRleIJMOFQvGLsQ3YNZVnFxZ5HXtH1/gjOah9Tm9r5TRnkl0Vx/MacF14YFEfw7+vU0O6b8mam7fitNRFeNz3eq2vFof4F+iI+0n6ssLB6VZuXcBEPt4ekP7QHyuVO7hdU1uv3X9jZG9/i6nZsmspYE9B9pAdscw9ph1Eea4N9U6Zcs0WotSW0Wb1o5zOiNFFQQsOW1oykUURq5yZuIsRq2RZgprThlrmxG3EEXjEEXtd3dwXQxrH29Ow79GdfybtUTMtDi6SKPGp7bnDnfuIXsMe32takcqyHJJos1uIAgBACAEBzHpJtH2kyyA03QwK/W+hv3NzeZXB4pdufL4R0MWGo83qVkGHQADRcvOTlt7LBtsm4ebAB+Il37R4LvcOjy0J+vUp3Pci0zlccjXo9BWpyMiY0drGlz3BoGJcQB3rXKaXcklszk7l5KsNGudEPyC7mVONN0/hi/z6f3MNxXdjUDL6XcaFr27bj5rM8W9LfLv6NBTi/JoZK0IcZudCeHDZiN4xCpOWnpk9D5Kg5GdHlVByMnhKg5DRQ5ZW1/TS5cD13dVvmf5rWzHrd9qgvz+gk+VcxxG0LTrUkr1kYqCUY9kUW23tmdnrR2qRgqIsUuxQCEBd5H5RRJGZbFYTm1pEboczSCNYxCq5mLHIrcX38M2Vz5Hs+lpeZbEY17DVrmhwOwiq8TJuLafg6J5EKxzjRURm4qpvqbCFGlozhnMZ1cRWlXbQK1ouxVwu+VfPymiV8U9bK8kRGuBuOB8iqunXLZsT2XPRdaRZGiS7sHgvaNT2XOHFv8AsXpOGW6k4evUr5UNpSOmrtFEEAIAQCIsQNBcbgASdwvKw3pbCOJw45jR4kV2LnOfuziaDgLuC8dl2OTb9WdhLlikWkILmyBtLLugw/pHqvRY71TH6FOfxMlhym5EdFdlHb0KTl3x4xo1uA0udoaFBc05KMe7JdF1Z8/2/lzGnIhdEdRlerDB6rR5ldijEhV17y9f49EV52OX0IUK1dqtGsmQrV2oC0svKN8F4fDcQRtuOwqvkY0LlqS6+vlE4Tcex2HJPKZk5DqKCI3tt8xsXmcimdE+WX5P1LkWpLaL2qrORLR5VQczOjj3TFbP9oZBBuYzOI2uwPiF3uC1+7Kz8v5K+Q+yOZQRFmIrYUFpe9xo1oXZssjXFym9JFaMXJ6R1/JPoogQmtfOfjRTeWf/AJt2U97ivL5fGbJvVXur7l2FEY9+rNvBsKWYKNgQgNWYFyZZFj6uT/U3pEOfyTko395LQjtDADwIUoZ18Phm/wBQ4RfdGLtrofl31MvEdCOp3Xb33966VPH7Y9LEn9maZY0X26G0yds0y0rCgF2eYbA3OpStNQXJychXWysS1tm+MeVJEx5VfnJaI0GV9o6mIwprJwb58ta7HBMD28/azXur7v8AsaMm3lXKu5qLJs1vs2l4znUodQpdQeq9mc4w+VlniBNAt7L8d50/zSCvNcYx1GXOvP7ou489rXoZxsyZebhxh7r2vNNVaPHEV5qthW8vLL0ZZlHmi0dwaaiowXrUck9WQCAEBR5bTXs5GOdJb7Mf/Qhh7iVVzJ8tMn+RtojuxHLrJZ1a6z4Xeq8fkPro6bLWEFTkZRrLLiVhM3U5Gi7mNPdMSpNe8yYCpuRjRwLpst8xp3+nafw4AApoMRwqTwBA5rq8Nq912Pu+30/+mm5/hOdLpGgu7EyWnJmhgQXub8RFG011OI3KrdmUVdJS6+nc2RqlLsjRnowtNormMOwPv8FW/wA2x9+f0J/08vkZy0pGalTSYgxIe1zTT9WCu1ZFVvwSTNcoSj3RLyZyrfKzDIrSaAgPGtun+eqhl4yyK3F9/H1M1z5JbPpaRnGxYbIjDVr2hw4rxUtxbTL4+obB889KsvFiWs6GxrnOeGhjWipde6lO9er4VOMMTmk9JN7Kl6bnpHT+jjIdtnws+JR0y8dd2IYP8NnmdK4HEuIyyZaj0iu38ssVVqC+ZsiVyXI3aEEqHOS0JJUXMaG3FR5jIy4pzGdDEQnAYm4ep2KziY88m1Vw8/ZepGc1CO2XuT0jmFxOJAc2uoihdvJC+h0UQorVcOyOTKTk9stZS7PGp55G/wA1uImSy9gZ0N0T4S0D8pv/AN55LncUhzUN+j/sbqHqZg7cZ1Wu205j7LzGM+rR0kdYyOm/ayMu7E+zDDvYSwnm1ewxZ81UX8jl3R1NouVYNYIAQGL6U49JWG34owrua1x8SFzeJy1Ul8y1ir32zGWe2jG7q87/ADXk7n7zLxYwgq0jJf2NF6pbqNeB/wClfwrPccfQ02Lrss2FWZSNej5ayjZEi2hMANLnujxAABUnrGncvTYzjDHjJvS0ipYm5tHVsgei1kINjToD4lxbC91mrO1lcTN4pKz3a+i9fLLNdKj1fc6jDaGijQABgAKDkuO5G49qoOY0NTUuyI0tiNa9puIcARyKirHF7RnRz63+iGUjEugOdLuOgDPh/pN44FdTH41dDpP3v3NMqIv5GzyWscykrDgF+fmADOpS4ADDguffd7axz1rZsS0ki3otQ2Mf0UP2ntMxufSmfQZ1NVUcnrW+g2OELTIkNuCryJoacVpciYglQ5zOhtybGhiK8AVP82KcIynJRj3Yb0T7AkfaHPdhWhG49nzK+g8K4csSrr8T7/wcu+3nfTsaB90Ru1pbyvHmuqaBD35r3nWwO5VHogKfKmB/YyDjQk7yC4qrmrePP6E6/jRza0m1g8GnwXjqXqw6iN50Wx86SLfgjPbzDX/uK9Zw6W6tejKOUvfNgr5WBACA570tPulhtinkGeq5PFH0ivqXMTyZ6VHVb9I8AvK2fEy2ToSryJFjIxc1wOjA7lmqz2c9mJLaLtrl0HI06KmSyZlYUw+ZZDHtXmpcb6fTqSeRY4KtvovBnlW9+S6DlWcjJ7Va3IzoKrW5DQZyg5GdC2qSZFjjVtRFiwFMjs9LUaGxDgtMiSYy8KtMmhh4VaaNqG1AkNRnhoqTQKcIuT0jDehdlyLozg43DEfKDpOtx7l7rg/CVjr2tnxePl/c519/N7q7GkkYYZnsGANR+YV8arvlUXOXZp1OHI3HxQDU4AYkMHbXdiAeIQEHK4/2d3H/AGlVsz/l5/Rk6/iRzOcH4J+jyXiqn/qL6nURqeiOJ+DHbqitPNgH7V6zhr9xr5lPL+JG+XSKgIAQHPOltt0sf/aOfs/Rcjii+F/Uu4nkzkOJSGHfKPALzEo7notMkWZZ0SKC7OLQNN95pWgC6eLw55Cb7JFey7kLVkpFY3Oq2I2lfhcB4FYyOA2Jbraf2EMpeSwkZwHqm52p1x5LlasqfJYtM3dH1RNDlFyGhQctbkZ0KqtTkZ0FVrcjOj0FR5jOh1pW2MiDHmLdFmtjrQrEVs1tiy1TcSOxp4WiaJoZeFWmjYiO9VZm1ESNMAGgGc7UPM6FsxcO3Ily1rYnYorbH7Ost0Rwc7Rp91uxus7V7nhvB68VKUusv2+n8nPuvc+i7GgsyEGww0e6S3kdK7JXF4Rfqb3tP3QCpwVY7cUBFLTme0OJc1/AG4cqoCty2iUgcD5eqpcRly40v0+5sq+NHPLQuhP+h3gvG09bF9Tpml6ImfhTB1xGDk0n9y9Zw1e7JlPL7o6AumVAQAgMP0rway0J3wxqcHMd/wAQubxNf6afzLWI/ea+RjJe+C3c3uI9F5aXS0uSN5kZJtfCFcBUkayXHHgF63hy1jx/P9znXfGzQS0mwwy0sbcXNwGs+SvGor32G2JDbSlQKUdoIuuOIwWm6iu1amtkoycexUx5WLCdm4ilRnnbSgcPNcPK4Emt0vr6MswyX+ISJsC54LD82HB2C87k4d9D1OLLULIy7MkteqDkbRWctTkZ0KBUVLqB5isQZrY+wqzA1MfYVZgzU0OFy2uXQjoYiOAvN29aJdTYivj2gwXDrHU2/vwUYYttz1CLZLmS7jAZEiGg6o1NvdxOhdfF/wAPSk+a96Xp5/t9zVLJ/wBpYSVihj252kEZo1ih6x0r09GPXRHkrWkVZScntl+1oAoLhsW4iMS9z3jaHcx9kATVxYdTqcHCnogPInXdm+63tbToagEwG1hFurObyrTyQGXyxmM5kNusNr5+S4/GrOWlR9WWMdbkYq13UhP3U5kBeax1uxF82fRPBpJvd8UdxG4NY3xBXruHx1Vv5lHKfvm1V8rAgBAZzpBls+QjUxbmxB+VwLv9OcqubHmpZux3qxHM7HfWHTUSOd/mvIZC1PZ0mbzIiKQ1wbiDe06QL+B6x5L03CrOajXozm3rUjUScQFz6aw7beKEHiF0zSLlbi8anE8HX+qA8mB12E4GrTxFR4IBiZshjgadWurDksNb6MFLDsA5oLccDmuLTUXXjDQudfwnFu6uOn8uhujfOPkYiycZgN5u+Jle8Lk2/wCGa38E9fU3RzH5Q1DixKA0YaiuJCoz/wAM3r4ZJmxZcfI82Zf/AIf+sei1rgGWvC/VB5MGLhzziKhg/WPRb48EyvK+6IO+Ar+siaAwbySrUOB3eWv/AH8iDuiJMaK5wbU3g9huqitw4IvxS+xrd3yJEOxXuNXA73ur3K9XwzHh439SLtkyU+x2tDS41o5tw6oobj4q9GEYLUVo17LiFCDRRoAGxSA1N3Zp1PHI3HxQEhAR3XRR8zSOINfMoBFoP6paLzTO3AX17kA/LtAaKYUrvrfUoBuBc942h3MX+CAwFvRs6I7U1zg3dU07qLyvG7ea1Q9F+5dxY9NmVygiUYBrd3Af9KjiR95stnUshJX2chLjSWe0P/0cXjucF7DEjy0xOZe92Mv1YNQIAQDM3LiJDex2D2uYdzgQfFRlFSTTMp6ezh9mtMOK+E7tAlp+phIPnyXj8uvS+h1t7WzX5Mzfs4w1O8Rj3Eq5wa/Vjg/P7oqZMemzdRwREaWUqWnc6lDQ8NOxemKZ7LxQYh0VaKg4gtNKHmgHJ7s1+FzXcigJCAjytxeNTq8HCvqgJCAiyjAWUIBzSW3iuBQDhlWfA39IQEeUlWAvGY25xPZGBoUBLbCaMABuAQDU1cWHU4DgbkBIQDM22rHDYe69AOQnVaDrAPNANzjasduryvQDkN1QDrAPNARZ6JQspTOB7iKX6sQgH4UCgNbye0daATInqAaqt5GiAi2pMezq7WxzeIv8K8lGclGLk+yCWzn9ovvFcaZx3uv8M1eDyLXba5vydSuOomZnIRjzMOC3Fzms3F5FTwFDwXQwqt6XqyTlpNndIUMNaGi4AAAagBQL1qWlo5O9i1kAgBACA5H0iSJgTwigdWKA8fU2jXjwP51weI06m/8AuOjjS5oa9BMtGwc3Y4HvC4NU3VYmu6Nk47WjotmToiQobhi1wB3GrftwXt6bVbBTXk5clp6J04zrMc241za01i6q2mAfGqC14zSQQPhN2goB6WfVjTsCAQLop+ZteLT90BIQEeBc942h3MfZASEBHbdFPzNB5GnmEBIQDE62rHbBXlf5IB5jqgHWKoD0oCPI9gDUS3kUA+UBBlYjiwNbouLjgKHRrNEA5HgAQ3UxpUk4ki+p5ICUx1QDrFUAxL3OePmDv1D1BQFFlFGD3tZ7rKvedgF/pzXH4xlKqr2a7y/Y3Uw29mInpm9z3bXH0XlYRcnpHRF9GFnmNOPmHC6ECR/7IlQBwbndy9Rw6n3t+EV8mWo69TrK7RQBACAEAIDOZeWN/Uyjs0ViQ/xGazQdZvEV4gKrl0+0r6d11N1FnJM5fYkzVuacRhu/nkvI5NenzHSZrLBtH2ZLTgfEX+Q/hXU4Rmcr9lLs+31/uUsiv8SN7MurDzh8rx3HwXpCoSHNBF94QEKWY4A5pwcRmuw2UOIxQHsWP1mFzS2hINcKEa+SAmtcDhfuQDDroo2tI5GvmUBIQEePc9h2lvMfZASEB44VFEAzJHqDZdyNPJAPOdTG5AQoMfrPDBnVdUUwvF9TvCAeEAu7Zr8oubx1oAlhRz27QR+YfYoB9wqEAzJHqDZUcjTyQEO1ZwQjXS5hA3tOPIqFlka4uUuyMpbejJ2vFzIdD24l7tjRgP5tXhsvIlkWubOhVDlRiLfmrhDGJvNNWgcT4Lfh1bfN+huOsZFWL/SyjGEdd34kT63Uu4CjeC9bjVezrSObdPnlsvlYNQIAQAgBACA49lzYxk5r2sMfhRSXN1B3vw9msbDsXAz8ZRl8mdHHs546fdHkrHDgHNNxvC8+065G1ra0bvJi1g9nsnm+lG+i9Zw7NV8OWXxL7/M51tfKzQybqsbupyuXTNQmFdEeNYa7yPggCeHUJ1UdyNUAGVabwM062mnggGZiE5uac+tHADOAurdiEA9WINDDuJHiEAzNRH5tSylCHVzgcCgHvbP/AMP/AFNQBnxPhaN7vQIBmAx9XNzg2jqmgr2r7iUA+JRuLquPzGvdggPCKRRtZT9J+6AkICPhF+pne0/dASEBDbGDPaZ2AdX9QrQcaoCgmY4iOMaJcxlab9Q1+ZXl+LcR9o3TX28/Ms1V+TH2vaNS6I/gPBoXHqrc5cqLqWkN9HdimamjMRBWHCcHbHRMWtGxtx4N1r0uBjpvfhfuacizljyrydfXbOeCAEAIAQAgBAV9u2SyagPgxMHYHS1w7Lhu9VrtqVkeVk4TcJbRxgsiSkd8CMKUN+rY9utpH8uXl8vGaen3R04yU1tF7LRy0ggrm1WSqmpR6NGJRUlpm5yctgObmPN9SQd/3/mv1+FnRyY+kvKOdZW4suYl0Rh1hzfMeavmsee2oI1ghANybqsbupyu8kB5Otqx26vK/wAkA6x1QDrFUB5FZVpGsEIBMq+rGnYEA6gI4uin5m97T90BIQEeauLDqdT9Qp6ICQgI8zc5h+an6hT0QCpmYawVcdw0ncgM5FcY7y4nNh0odV1cD4lec4nxRdaqn9X/AAWK6/LM/btph/VZdDbwBpp3Lz0YtlyMdGQhQYk9MNgwRdXE4ADtRHbB5jSV28PFe+Vd2ZnNQW2dqsay2S0FkGGOq0Y6XE4udtJvXpa61CKijmTk5PbJy2EQQAgBACAEAIAQGby0yXbOQqto2MwH2bjgf/G/Ydeg8QauTjK6PzN1Nrg/kcqlJl8F5gxwWlpzSHYtOo7NvkvM5OM9vp1OitNbRoZSZzTs2YjaFQhOVUuaL00RlFSRq5K2yGszus0OFHDVgRsNDgV6fC4rG33bOj9fD/goWUuPY1MGM1wq0gj+YrsGkblLs9upx5G/zQD5CAZkj1ANVW8jRAPoCPJ3Bw1OI4G8eKAkICPMXOYdpb+ofZASEAxOjqO2X8r/ACQDwddXigKm17TaGEMo51RTVUEHjwWu26FUeab0jKTfYrY1XViR3ZrRoN1RqOobAvLZ/FpXbhX0j+5ZhVruUFsWznjNZ1YY4VA16hsXIinstRjruY6ZjxJmI2BLtLs40FPe9GjGq62JiNP5/sSbUVtnWsj8mWSUKlzorqGK/WdDW/KPuvTY9Cqjryc621zZfqwagQAgBACAEAIAQAgBAZrLDJKHONzhRkZoo19LiPgfrG3EcwauRjRtXzN1Vzg/kcrc6NKRDBjsIpoOr4mHBzV53JxHvT6M6EZKS2i8kJ+nWY4EHHSDscFypQcXphrfcv7OtQV6rvZu+Fx6h3O0bjcr+LxO6jp3XoyvZQn1Reytslrz7VpGc0X3XkVw0G4r0OPxOi5d9P0ZVlXJFxBn4bsHDjd4roJ77Gs9lT1nj5q/qFfVZBIQEeHdEeNYa7yPkgJCAjz5ownUQ7kaoDyJPwx7w4X+CArpu3G3horW6/0CrW5dNXxyRJRb7EBro0RoDjmgAC/Zqb6ri5PHfFK/N/wbY0+pDj2jBg9n8R+utw44DguFdfZdLmmyzGszlrWsXdaK6gGA0DY0aT3rFdbm9RRuUUjPQhHnoogy7TTE6AB8cQ6Bs8TRdfFw3vS6v9jEpKK2zrOSWS0KSh3deK4deIReflb8LdmnSvRUY8al07nPttc2aBWDUCAEAIAQAgBACAEAIAQAgK23LEgzUPMjNr8Lhc9p1tdo8DpqtVtUbFqSJwnKD2jldvZITUkTEhViwviaLwNURnmLty42TgNeNovV3xn36MgyVtNdc/qnX7p9FxrMRrrHqbi/k7SewdR1WnQaOaeBuVNxaZhxTLKBazD22Fp1wzd+l1y3VZN1XwSaNUqUydLTDCasjgE0FHAsw21Cvw41kR76ZpdCLBkSPoeHbnk+IVmPH35h9yHsPmeF0fODq6CO3r4bFs/z+P8As+5j2PzPT7c+9Te93kFCXH34h9zPsPmNxJNxHXe0DTcT3kqtPjl7+FJGVSiNEfAZ24udsBr3NVK3PyLPikzbGpeERYlvMbdBh8XXdwvPNVHt9zYqyon7Ue8EvfRurstG/wC6zGLfRI2KKRnp63mtqIfWOs3NHmVeqw2+suhkn2BkXMzrhEjl0KF8Th13DVDZoG03b12sbBbXbSNFl8Y9F1Z1WxbGgysMQ4LA0Yk4ucficdJ/gXYrrjWtRKMpuT2ywWwiCAEAIAQAgBACAEAIAQAgBACAEBl7fyGlZmrg32UQ358Ogqfmbg7fcdqq24ldnXszdC+Uehg7RyGnpYkwfxW64R635obseFVzbuHy9NotRyIS79CoFsxGOzYsOjhiCCxw3tP2XLswV9DeuvYmQbbhHElv1A+VVVliWLt1BMhT7D2YjeDgCtTpsXhglNtB2iK7g8+qg4S9DGkD7Sdpiu4xD6oq5eENIiRbSh+9EafzAlTVFj8MyRItuwhhV24etFujh2Pv0BCNtRYjs2DDJccAAXuO4D7qzXgrfXqHpdy4s7ISemSHRj7JuuIau/LDbhxoupTw+XpymiWTBdupvcn8h5WVo7N9rEHvxKGh+RuDfHaunVi119e7Ks75TNOrJpBACAEAIAQAgBACAEAIAQAgBACAEAIAQAgI07IQozc2LDZEGp7WuHeFGUIy7oypNdjOT3R3IxK0Y6ETphvI5B1QOSrSw6peNG5ZE0U0x0Uwz/dzL2/XDa/wLVplw+PiRsWW/KID+iiJomWHfCcP3FQ/y9+JEv6teh7D6KInvTLBuhOd+4LK4e/Mh/Vr0J8v0Uwh25iI76GNZ45ymuHx8sg8p+EXEj0eSMOhMN0QjTEe482to08lujh1R8bISyJvyaSTkYcJubChshjUxoaO5WIxjHsjS5N9yQpGAQAgBACAEAIAQAgBACAEAIAQAgBACAEAIAQAgBACAEAIAQAgBACAEAIAQAgEueBiQN5/mooDz2rdY5jb6HkgPPbtv6wuxqaIA9u34hqxGOruQHhmG1AzhU4fzggFGM3DOHMID1jwcCDuNUApACAEAIAQAgBACAEAIAQAgBACAEAIAQAgBACAEAIBqNAa4gkYYcwfJANCRYKXYGuJxu/4jmdaAUZRpNb669ta15oAMo3bpGOggineUB5/RM1crtFKXbDRAexJRpxrp06zU996AdhwwK00mp3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data:image/jpeg;base64,/9j/4AAQSkZJRgABAQAAAQABAAD/2wCEAAkGBxQTERQUEhQVFRUXFBUUFRYUFBQVFhcWFhUWFhcUFRgYHCggGB0nHRUVITEhJSkrLi4uFx8/ODQsNygtLisBCgoKDg0OGxAQGywkICQsLCwsLCwsLC8vLCwsLCwsLCwsLCwsLCwsLCwsLCwsLCwsLCwsLCwsLCwsLCwsLCwsLP/AABEIANwA5QMBEQACEQEDEQH/xAAcAAABBQEBAQAAAAAAAAAAAAAAAgMEBQYHAQj/xABDEAABAgMDCAcGBQEIAwEAAAABAAIDBBEFITEGEkFRYXGBkQciMqGxwdETQlJicuEjgpLC8BQkM1OTorLS8WNzg0P/xAAbAQEAAgMBAQAAAAAAAAAAAAAAAgQBAwUGB//EADcRAAICAgAFAQYFAgQHAAAAAAABAgMEEQUSITFBURMiMmFxoUKBkbHRFOEGFSNSMzRDYsHw8f/aAAwDAQACEQMRAD8A7igBACAEAIAQAgBACAEB4SgK6bt+Wh9uPDB1BwceTalaJ5NUPikjYqpvsirj5dSgwc930w3fuoq74lQvP2NixrCI7pDl9EOMeDB+5aXxWr0ZL+kn6oG9IcvphxRwYf3IuLVejH9JP1RLgZdSjsXPZ9UN37ardHiVD8/Yi8WxeC1lLdlovYjQydWcA7kb1Yhk1T+GSNUqpx7osVvIAgBACAEAIAQAgBACAEAIAQAgBACAEAIAQAgK21rdgS4/FiAHQwdZ5/KL+JuWi7Jrq+JmyFUp9kYu0+kGI40l4YYNDn9Z3BouHeuTdxWT/wCGtfUtwxEviZnpuamY/wDexHuGpzqN/SLhyXLtzJz+KTZYjCEeyGWWeNJ5XKq7vQnskwLLzuyxztwcfBZi7Z/Cm/oiLml3ZKbYET/Aif5b/RT9jkv8Ev0ZD2sfVA6wYmmBE/y3+iw6clfgl+jM+1j6kSNZgb2mubvqPFQcrI/Ev1RJS32ZHfZw0HmKor/UzselJ2agf3UR4A0B1W/odd3K3Vmzh8MmiEoQl3Ro7L6Q3t6szDDtbofVdxabjzC6tPFX/wBRfmivPEX4WbSyrZgzArBiB2tuDhvabxvXVqyK7VuDKk65Q7osFuIAgBACAEAIAQAgBACAEAIAQAgBAMzk2yEwviODWjEuNB9zsUZzjBc0npGVFyekc9t7LmJEJhyoLG4Z5HXd9I9wd+5cPJ4m30r6L1L1WKl1mZpkmXEueSSbzfUk6yVxJ37Za7djQWVk1GiDqszG/E/qg+ZVinAyMjrrS9WaZ3wiaaSyNhtviOc86h1W+veutTwSqPWxt/b+5WllSfwrRcy1kQYfYhMG2gJ5m9dKvDor+GCNErJy7smqx0RA8LljZnQkuWOYaEPdXFQb33M6K6asiA/tQm11tGaebaKnbh49nxRX5dP2NkbJR7MoZ7JTTCf+V/k4ei5V/CPNUvyf8liOR/uRmp+znNObEZQ7fIjHguVOFlMtSWizGSfYrHSjmOD4TiHC8EEhw3ELbXkae+zMvTWmamwMvXNIZNiow9oB1h9bRjvF+wruY3E32s6/Mq2YqfWB0CWmGxGh7HBzSKhzTUFdmMlJbXYpNNPTHVIwCAEAIAQAgBACAEAIAQAgKy3rbhysPPiGpPYYO047Nms6FovyIUx3L9DZXW5vSOW2pakaciZ0Q0aD1WjsM3DSdq8zlZkrHuX5I6Vdca10J1i2G+Kc2G36nnAbz5BVqMe3KlqK6evhGLLYw7m8sjJuFBoSM9/xOFw+lujxXpMXhlVHV9X6v/wihZfKfyRdLomkC5Y2BJcouRnQkuUXIzoSXKLkZ0ILlByAkuUXIzoQXKLkZ0ILlFyM6GJiE14zXgOGorXYozXLJbRKO09oy1rWEWVdDqW6RpHqFw8rAcPer6r09C1XbvozOzMqHY89KoQscTceWPbEaSfVpzoZPWYa5rv+LtviuriZsq3uPbyiFlUbF17nVLEtiFNQw+EdjmntNOpw89K9LTfG6PNE5s4OD0yxW4gCAEAIAQAgBACAEAICrygtpkrCL33k3MYDe52rYNZ0clXyMiNMOZmyutzekcomZiJNRTFimteAA0MYNAH8vXlcnJlOXNJ9TpxioLSNLk3k8YxqerCF1Ri75W+ZWzAwJZMuefSP7/Q03XcnRdzfy0BsNoYxoa0YAL1NcIVx5YLSKDbk9scLlJyMaElyg5GdCS5RcjInOUHIzo8JUXIaEkqDkZ0JJUHIzoSSouRnQglR5jOhBKi5DQ24qPMZG3FY5hoz1tWaBV7Bd7wGj5guRm4yX+pD8/5LNc/DM/GhAihFQqEZNPaNxDkpuLJxhFhG7Ag4OHwOHmuni5UoS5o9/KIzgprTOtWFbEOahCJD3OacWu0tPrpXqaLo2w5onMsg4PTLFbiAIAQAgBACAEAIBienGQobokQ0a0VJ8hrOiihZNQi5S7IzGLk9I4/atovnI5iPqGi5rdDW6GjadJ+y8rmZTslzP8kdWuCrjpF1k7Y5jvAwY2hcRq0NG0rRhYrybOvZd2Qts5F8zokJoa0NaAGgUAGAC9bHlhFRj2Rz3t9WKLlhyAnOUXIHhcoORnR5VQcjOjyqg5GdHhKg5GdCSVByM6EkqLkZPCVByM6EkqDmNDbljnM6G3KPOZ0NOKxzjQy8pzGdGatKVzHXYG8ei4uRX7OfTsWYPaKyNCBBBwUIy09okRrFtR8jMB4qWG57fjZ/yGj0K7GHluuXMvzRC2tWR0dik5lsRjYjDnNcA5pGkFeohJSSkuxy2mnpjykYBACAEAIAQAgOZ9INtmNFEtDPUYevT3omrc3xrqXB4llcz5F2Xf6nQxq+VczKqSleyxoqSQBtJXn3zWT0vPYsN+TpdlyYgwgwb3HW44n+aAF63GpjRWoL8/qc2cuaWyVnLa5EdHmcoORnQVUHIzo8qtbmZ0eZyg5GTwlRcjIklQcho8qoORnR5VQcjOhJKi5GdCSVByM6EZyg5mdCXFY5zOhpyxzjQy9Y5xorrTh5zN1/r/Nir5K5ofQ2Q6MoojFz0zcQZyWzmkcjqKsVWcr2YLno4tww4hlYho1xJh191+lm447xtXpOG5On7N9n2KuVXtc6OlrtlEEAIAQAgBAVGVVrf00s+IO12Yf1uw5Xngq2Vd7Kty8+PqbKoc8tHJ7NhVq83k1vOO0814++fg6rNfkjKViGIcGC76nXeFe5WuFVc1jsfj9yvkS0tGvzl33Ip6DOUHIloKrW5mdBVa3IzoCVByGhJKg5GdHhKg5GdHhKg5GdCSVFyM6PCVByM6MllRleIJMOFQvGLsQ3YNZVnFxZ5HXtH1/gjOah9Tm9r5TRnkl0Vx/MacF14YFEfw7+vU0O6b8mam7fitNRFeNz3eq2vFof4F+iI+0n6ssLB6VZuXcBEPt4ekP7QHyuVO7hdU1uv3X9jZG9/i6nZsmspYE9B9pAdscw9ph1Eea4N9U6Zcs0WotSW0Wb1o5zOiNFFQQsOW1oykUURq5yZuIsRq2RZgprThlrmxG3EEXjEEXtd3dwXQxrH29Ow79GdfybtUTMtDi6SKPGp7bnDnfuIXsMe32takcqyHJJos1uIAgBACAEBzHpJtH2kyyA03QwK/W+hv3NzeZXB4pdufL4R0MWGo83qVkGHQADRcvOTlt7LBtsm4ebAB+Il37R4LvcOjy0J+vUp3Pci0zlccjXo9BWpyMiY0drGlz3BoGJcQB3rXKaXcklszk7l5KsNGudEPyC7mVONN0/hi/z6f3MNxXdjUDL6XcaFr27bj5rM8W9LfLv6NBTi/JoZK0IcZudCeHDZiN4xCpOWnpk9D5Kg5GdHlVByMnhKg5DRQ5ZW1/TS5cD13dVvmf5rWzHrd9qgvz+gk+VcxxG0LTrUkr1kYqCUY9kUW23tmdnrR2qRgqIsUuxQCEBd5H5RRJGZbFYTm1pEboczSCNYxCq5mLHIrcX38M2Vz5Hs+lpeZbEY17DVrmhwOwiq8TJuLafg6J5EKxzjRURm4qpvqbCFGlozhnMZ1cRWlXbQK1ouxVwu+VfPymiV8U9bK8kRGuBuOB8iqunXLZsT2XPRdaRZGiS7sHgvaNT2XOHFv8AsXpOGW6k4evUr5UNpSOmrtFEEAIAQCIsQNBcbgASdwvKw3pbCOJw45jR4kV2LnOfuziaDgLuC8dl2OTb9WdhLlikWkILmyBtLLugw/pHqvRY71TH6FOfxMlhym5EdFdlHb0KTl3x4xo1uA0udoaFBc05KMe7JdF1Z8/2/lzGnIhdEdRlerDB6rR5ldijEhV17y9f49EV52OX0IUK1dqtGsmQrV2oC0svKN8F4fDcQRtuOwqvkY0LlqS6+vlE4Tcex2HJPKZk5DqKCI3tt8xsXmcimdE+WX5P1LkWpLaL2qrORLR5VQczOjj3TFbP9oZBBuYzOI2uwPiF3uC1+7Kz8v5K+Q+yOZQRFmIrYUFpe9xo1oXZssjXFym9JFaMXJ6R1/JPoogQmtfOfjRTeWf/AJt2U97ivL5fGbJvVXur7l2FEY9+rNvBsKWYKNgQgNWYFyZZFj6uT/U3pEOfyTko395LQjtDADwIUoZ18Phm/wBQ4RfdGLtrofl31MvEdCOp3Xb33966VPH7Y9LEn9maZY0X26G0yds0y0rCgF2eYbA3OpStNQXJychXWysS1tm+MeVJEx5VfnJaI0GV9o6mIwprJwb58ta7HBMD28/azXur7v8AsaMm3lXKu5qLJs1vs2l4znUodQpdQeq9mc4w+VlniBNAt7L8d50/zSCvNcYx1GXOvP7ou489rXoZxsyZebhxh7r2vNNVaPHEV5qthW8vLL0ZZlHmi0dwaaiowXrUck9WQCAEBR5bTXs5GOdJb7Mf/Qhh7iVVzJ8tMn+RtojuxHLrJZ1a6z4Xeq8fkPro6bLWEFTkZRrLLiVhM3U5Gi7mNPdMSpNe8yYCpuRjRwLpst8xp3+nafw4AApoMRwqTwBA5rq8Nq912Pu+30/+mm5/hOdLpGgu7EyWnJmhgQXub8RFG011OI3KrdmUVdJS6+nc2RqlLsjRnowtNormMOwPv8FW/wA2x9+f0J/08vkZy0pGalTSYgxIe1zTT9WCu1ZFVvwSTNcoSj3RLyZyrfKzDIrSaAgPGtun+eqhl4yyK3F9/H1M1z5JbPpaRnGxYbIjDVr2hw4rxUtxbTL4+obB889KsvFiWs6GxrnOeGhjWipde6lO9er4VOMMTmk9JN7Kl6bnpHT+jjIdtnws+JR0y8dd2IYP8NnmdK4HEuIyyZaj0iu38ssVVqC+ZsiVyXI3aEEqHOS0JJUXMaG3FR5jIy4pzGdDEQnAYm4ep2KziY88m1Vw8/ZepGc1CO2XuT0jmFxOJAc2uoihdvJC+h0UQorVcOyOTKTk9stZS7PGp55G/wA1uImSy9gZ0N0T4S0D8pv/AN55LncUhzUN+j/sbqHqZg7cZ1Wu205j7LzGM+rR0kdYyOm/ayMu7E+zDDvYSwnm1ewxZ81UX8jl3R1NouVYNYIAQGL6U49JWG34owrua1x8SFzeJy1Ul8y1ir32zGWe2jG7q87/ADXk7n7zLxYwgq0jJf2NF6pbqNeB/wClfwrPccfQ02Lrss2FWZSNej5ayjZEi2hMANLnujxAABUnrGncvTYzjDHjJvS0ipYm5tHVsgei1kINjToD4lxbC91mrO1lcTN4pKz3a+i9fLLNdKj1fc6jDaGijQABgAKDkuO5G49qoOY0NTUuyI0tiNa9puIcARyKirHF7RnRz63+iGUjEugOdLuOgDPh/pN44FdTH41dDpP3v3NMqIv5GzyWscykrDgF+fmADOpS4ADDguffd7axz1rZsS0ki3otQ2Mf0UP2ntMxufSmfQZ1NVUcnrW+g2OELTIkNuCryJoacVpciYglQ5zOhtybGhiK8AVP82KcIynJRj3Yb0T7AkfaHPdhWhG49nzK+g8K4csSrr8T7/wcu+3nfTsaB90Ru1pbyvHmuqaBD35r3nWwO5VHogKfKmB/YyDjQk7yC4qrmrePP6E6/jRza0m1g8GnwXjqXqw6iN50Wx86SLfgjPbzDX/uK9Zw6W6tejKOUvfNgr5WBACA570tPulhtinkGeq5PFH0ivqXMTyZ6VHVb9I8AvK2fEy2ToSryJFjIxc1wOjA7lmqz2c9mJLaLtrl0HI06KmSyZlYUw+ZZDHtXmpcb6fTqSeRY4KtvovBnlW9+S6DlWcjJ7Va3IzoKrW5DQZyg5GdC2qSZFjjVtRFiwFMjs9LUaGxDgtMiSYy8KtMmhh4VaaNqG1AkNRnhoqTQKcIuT0jDehdlyLozg43DEfKDpOtx7l7rg/CVjr2tnxePl/c519/N7q7GkkYYZnsGANR+YV8arvlUXOXZp1OHI3HxQDU4AYkMHbXdiAeIQEHK4/2d3H/AGlVsz/l5/Rk6/iRzOcH4J+jyXiqn/qL6nURqeiOJ+DHbqitPNgH7V6zhr9xr5lPL+JG+XSKgIAQHPOltt0sf/aOfs/Rcjii+F/Uu4nkzkOJSGHfKPALzEo7notMkWZZ0SKC7OLQNN95pWgC6eLw55Cb7JFey7kLVkpFY3Oq2I2lfhcB4FYyOA2Jbraf2EMpeSwkZwHqm52p1x5LlasqfJYtM3dH1RNDlFyGhQctbkZ0KqtTkZ0FVrcjOj0FR5jOh1pW2MiDHmLdFmtjrQrEVs1tiy1TcSOxp4WiaJoZeFWmjYiO9VZm1ESNMAGgGc7UPM6FsxcO3Ily1rYnYorbH7Ost0Rwc7Rp91uxus7V7nhvB68VKUusv2+n8nPuvc+i7GgsyEGww0e6S3kdK7JXF4Rfqb3tP3QCpwVY7cUBFLTme0OJc1/AG4cqoCty2iUgcD5eqpcRly40v0+5sq+NHPLQuhP+h3gvG09bF9Tpml6ImfhTB1xGDk0n9y9Zw1e7JlPL7o6AumVAQAgMP0rway0J3wxqcHMd/wAQubxNf6afzLWI/ea+RjJe+C3c3uI9F5aXS0uSN5kZJtfCFcBUkayXHHgF63hy1jx/P9znXfGzQS0mwwy0sbcXNwGs+SvGor32G2JDbSlQKUdoIuuOIwWm6iu1amtkoycexUx5WLCdm4ilRnnbSgcPNcPK4Emt0vr6MswyX+ISJsC54LD82HB2C87k4d9D1OLLULIy7MkteqDkbRWctTkZ0KBUVLqB5isQZrY+wqzA1MfYVZgzU0OFy2uXQjoYiOAvN29aJdTYivj2gwXDrHU2/vwUYYttz1CLZLmS7jAZEiGg6o1NvdxOhdfF/wAPSk+a96Xp5/t9zVLJ/wBpYSVihj252kEZo1ih6x0r09GPXRHkrWkVZScntl+1oAoLhsW4iMS9z3jaHcx9kATVxYdTqcHCnogPInXdm+63tbToagEwG1hFurObyrTyQGXyxmM5kNusNr5+S4/GrOWlR9WWMdbkYq13UhP3U5kBeax1uxF82fRPBpJvd8UdxG4NY3xBXruHx1Vv5lHKfvm1V8rAgBAZzpBls+QjUxbmxB+VwLv9OcqubHmpZux3qxHM7HfWHTUSOd/mvIZC1PZ0mbzIiKQ1wbiDe06QL+B6x5L03CrOajXozm3rUjUScQFz6aw7beKEHiF0zSLlbi8anE8HX+qA8mB12E4GrTxFR4IBiZshjgadWurDksNb6MFLDsA5oLccDmuLTUXXjDQudfwnFu6uOn8uhujfOPkYiycZgN5u+Jle8Lk2/wCGa38E9fU3RzH5Q1DixKA0YaiuJCoz/wAM3r4ZJmxZcfI82Zf/AIf+sei1rgGWvC/VB5MGLhzziKhg/WPRb48EyvK+6IO+Ar+siaAwbySrUOB3eWv/AH8iDuiJMaK5wbU3g9huqitw4IvxS+xrd3yJEOxXuNXA73ur3K9XwzHh439SLtkyU+x2tDS41o5tw6oobj4q9GEYLUVo17LiFCDRRoAGxSA1N3Zp1PHI3HxQEhAR3XRR8zSOINfMoBFoP6paLzTO3AX17kA/LtAaKYUrvrfUoBuBc942h3MX+CAwFvRs6I7U1zg3dU07qLyvG7ea1Q9F+5dxY9NmVygiUYBrd3Af9KjiR95stnUshJX2chLjSWe0P/0cXjucF7DEjy0xOZe92Mv1YNQIAQDM3LiJDex2D2uYdzgQfFRlFSTTMp6ezh9mtMOK+E7tAlp+phIPnyXj8uvS+h1t7WzX5Mzfs4w1O8Rj3Eq5wa/Vjg/P7oqZMemzdRwREaWUqWnc6lDQ8NOxemKZ7LxQYh0VaKg4gtNKHmgHJ7s1+FzXcigJCAjytxeNTq8HCvqgJCAiyjAWUIBzSW3iuBQDhlWfA39IQEeUlWAvGY25xPZGBoUBLbCaMABuAQDU1cWHU4DgbkBIQDM22rHDYe69AOQnVaDrAPNANzjasduryvQDkN1QDrAPNARZ6JQspTOB7iKX6sQgH4UCgNbye0daATInqAaqt5GiAi2pMezq7WxzeIv8K8lGclGLk+yCWzn9ovvFcaZx3uv8M1eDyLXba5vydSuOomZnIRjzMOC3Fzms3F5FTwFDwXQwqt6XqyTlpNndIUMNaGi4AAAagBQL1qWlo5O9i1kAgBACA5H0iSJgTwigdWKA8fU2jXjwP51weI06m/8AuOjjS5oa9BMtGwc3Y4HvC4NU3VYmu6Nk47WjotmToiQobhi1wB3GrftwXt6bVbBTXk5clp6J04zrMc241za01i6q2mAfGqC14zSQQPhN2goB6WfVjTsCAQLop+ZteLT90BIQEeBc942h3MfZASEBHbdFPzNB5GnmEBIQDE62rHbBXlf5IB5jqgHWKoD0oCPI9gDUS3kUA+UBBlYjiwNbouLjgKHRrNEA5HgAQ3UxpUk4ki+p5ICUx1QDrFUAxL3OePmDv1D1BQFFlFGD3tZ7rKvedgF/pzXH4xlKqr2a7y/Y3Uw29mInpm9z3bXH0XlYRcnpHRF9GFnmNOPmHC6ECR/7IlQBwbndy9Rw6n3t+EV8mWo69TrK7RQBACAEAIDOZeWN/Uyjs0ViQ/xGazQdZvEV4gKrl0+0r6d11N1FnJM5fYkzVuacRhu/nkvI5NenzHSZrLBtH2ZLTgfEX+Q/hXU4Rmcr9lLs+31/uUsiv8SN7MurDzh8rx3HwXpCoSHNBF94QEKWY4A5pwcRmuw2UOIxQHsWP1mFzS2hINcKEa+SAmtcDhfuQDDroo2tI5GvmUBIQEePc9h2lvMfZASEB44VFEAzJHqDZdyNPJAPOdTG5AQoMfrPDBnVdUUwvF9TvCAeEAu7Zr8oubx1oAlhRz27QR+YfYoB9wqEAzJHqDZUcjTyQEO1ZwQjXS5hA3tOPIqFlka4uUuyMpbejJ2vFzIdD24l7tjRgP5tXhsvIlkWubOhVDlRiLfmrhDGJvNNWgcT4Lfh1bfN+huOsZFWL/SyjGEdd34kT63Uu4CjeC9bjVezrSObdPnlsvlYNQIAQAgBACA49lzYxk5r2sMfhRSXN1B3vw9msbDsXAz8ZRl8mdHHs546fdHkrHDgHNNxvC8+065G1ra0bvJi1g9nsnm+lG+i9Zw7NV8OWXxL7/M51tfKzQybqsbupyuXTNQmFdEeNYa7yPggCeHUJ1UdyNUAGVabwM062mnggGZiE5uac+tHADOAurdiEA9WINDDuJHiEAzNRH5tSylCHVzgcCgHvbP/AMP/AFNQBnxPhaN7vQIBmAx9XNzg2jqmgr2r7iUA+JRuLquPzGvdggPCKRRtZT9J+6AkICPhF+pne0/dASEBDbGDPaZ2AdX9QrQcaoCgmY4iOMaJcxlab9Q1+ZXl+LcR9o3TX28/Ms1V+TH2vaNS6I/gPBoXHqrc5cqLqWkN9HdimamjMRBWHCcHbHRMWtGxtx4N1r0uBjpvfhfuacizljyrydfXbOeCAEAIAQAgBAV9u2SyagPgxMHYHS1w7Lhu9VrtqVkeVk4TcJbRxgsiSkd8CMKUN+rY9utpH8uXl8vGaen3R04yU1tF7LRy0ggrm1WSqmpR6NGJRUlpm5yctgObmPN9SQd/3/mv1+FnRyY+kvKOdZW4suYl0Rh1hzfMeavmsee2oI1ghANybqsbupyu8kB5Otqx26vK/wAkA6x1QDrFUB5FZVpGsEIBMq+rGnYEA6gI4uin5m97T90BIQEeauLDqdT9Qp6ICQgI8zc5h+an6hT0QCpmYawVcdw0ncgM5FcY7y4nNh0odV1cD4lec4nxRdaqn9X/AAWK6/LM/btph/VZdDbwBpp3Lz0YtlyMdGQhQYk9MNgwRdXE4ADtRHbB5jSV28PFe+Vd2ZnNQW2dqsay2S0FkGGOq0Y6XE4udtJvXpa61CKijmTk5PbJy2EQQAgBACAEAIAQGby0yXbOQqto2MwH2bjgf/G/Ydeg8QauTjK6PzN1Nrg/kcqlJl8F5gxwWlpzSHYtOo7NvkvM5OM9vp1OitNbRoZSZzTs2YjaFQhOVUuaL00RlFSRq5K2yGszus0OFHDVgRsNDgV6fC4rG33bOj9fD/goWUuPY1MGM1wq0gj+YrsGkblLs9upx5G/zQD5CAZkj1ANVW8jRAPoCPJ3Bw1OI4G8eKAkICPMXOYdpb+ofZASEAxOjqO2X8r/ACQDwddXigKm17TaGEMo51RTVUEHjwWu26FUeab0jKTfYrY1XViR3ZrRoN1RqOobAvLZ/FpXbhX0j+5ZhVruUFsWznjNZ1YY4VA16hsXIinstRjruY6ZjxJmI2BLtLs40FPe9GjGq62JiNP5/sSbUVtnWsj8mWSUKlzorqGK/WdDW/KPuvTY9Cqjryc621zZfqwagQAgBACAEAIAQAgBAZrLDJKHONzhRkZoo19LiPgfrG3EcwauRjRtXzN1Vzg/kcrc6NKRDBjsIpoOr4mHBzV53JxHvT6M6EZKS2i8kJ+nWY4EHHSDscFypQcXphrfcv7OtQV6rvZu+Fx6h3O0bjcr+LxO6jp3XoyvZQn1Reytslrz7VpGc0X3XkVw0G4r0OPxOi5d9P0ZVlXJFxBn4bsHDjd4roJ77Gs9lT1nj5q/qFfVZBIQEeHdEeNYa7yPkgJCAjz5ownUQ7kaoDyJPwx7w4X+CArpu3G3horW6/0CrW5dNXxyRJRb7EBro0RoDjmgAC/Zqb6ri5PHfFK/N/wbY0+pDj2jBg9n8R+utw44DguFdfZdLmmyzGszlrWsXdaK6gGA0DY0aT3rFdbm9RRuUUjPQhHnoogy7TTE6AB8cQ6Bs8TRdfFw3vS6v9jEpKK2zrOSWS0KSh3deK4deIReflb8LdmnSvRUY8al07nPttc2aBWDUCAEAIAQAgBACAEAIAQAgK23LEgzUPMjNr8Lhc9p1tdo8DpqtVtUbFqSJwnKD2jldvZITUkTEhViwviaLwNURnmLty42TgNeNovV3xn36MgyVtNdc/qnX7p9FxrMRrrHqbi/k7SewdR1WnQaOaeBuVNxaZhxTLKBazD22Fp1wzd+l1y3VZN1XwSaNUqUydLTDCasjgE0FHAsw21Cvw41kR76ZpdCLBkSPoeHbnk+IVmPH35h9yHsPmeF0fODq6CO3r4bFs/z+P8As+5j2PzPT7c+9Te93kFCXH34h9zPsPmNxJNxHXe0DTcT3kqtPjl7+FJGVSiNEfAZ24udsBr3NVK3PyLPikzbGpeERYlvMbdBh8XXdwvPNVHt9zYqyon7Ue8EvfRurstG/wC6zGLfRI2KKRnp63mtqIfWOs3NHmVeqw2+suhkn2BkXMzrhEjl0KF8Th13DVDZoG03b12sbBbXbSNFl8Y9F1Z1WxbGgysMQ4LA0Yk4ucficdJ/gXYrrjWtRKMpuT2ywWwiCAEAIAQAgBACAEAIAQAgBACAEBl7fyGlZmrg32UQ358Ogqfmbg7fcdqq24ldnXszdC+Uehg7RyGnpYkwfxW64R635obseFVzbuHy9NotRyIS79CoFsxGOzYsOjhiCCxw3tP2XLswV9DeuvYmQbbhHElv1A+VVVliWLt1BMhT7D2YjeDgCtTpsXhglNtB2iK7g8+qg4S9DGkD7Sdpiu4xD6oq5eENIiRbSh+9EafzAlTVFj8MyRItuwhhV24etFujh2Pv0BCNtRYjs2DDJccAAXuO4D7qzXgrfXqHpdy4s7ISemSHRj7JuuIau/LDbhxoupTw+XpymiWTBdupvcn8h5WVo7N9rEHvxKGh+RuDfHaunVi119e7Ks75TNOrJpBACAEAIAQAgBACAEAIAQAgBACAEAIAQAgI07IQozc2LDZEGp7WuHeFGUIy7oypNdjOT3R3IxK0Y6ETphvI5B1QOSrSw6peNG5ZE0U0x0Uwz/dzL2/XDa/wLVplw+PiRsWW/KID+iiJomWHfCcP3FQ/y9+JEv6teh7D6KInvTLBuhOd+4LK4e/Mh/Vr0J8v0Uwh25iI76GNZ45ymuHx8sg8p+EXEj0eSMOhMN0QjTEe482to08lujh1R8bISyJvyaSTkYcJubChshjUxoaO5WIxjHsjS5N9yQpGAQAgBACAEAIAQAgBACAEAIAQAgBACAEAIAQAgBACAEAIAQAgBACAEAIAQAgEueBiQN5/mooDz2rdY5jb6HkgPPbtv6wuxqaIA9u34hqxGOruQHhmG1AzhU4fzggFGM3DOHMID1jwcCDuNUApACAEAIAQAgBACAEAIAQAgBACAEAIAQAgBACAEAIBqNAa4gkYYcwfJANCRYKXYGuJxu/4jmdaAUZRpNb669ta15oAMo3bpGOggineUB5/RM1crtFKXbDRAexJRpxrp06zU996AdhwwK00mp3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4" name="Picture 10" descr="http://previews.123rf.com/images/bilderundvektor/bilderundvektor1104/bilderundvektor110400007/9283499-Funny-Button-Stock-Vector-smile-smiley-f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7163" y="5957024"/>
            <a:ext cx="332509" cy="332509"/>
          </a:xfrm>
          <a:prstGeom prst="rect">
            <a:avLst/>
          </a:prstGeom>
          <a:noFill/>
        </p:spPr>
      </p:pic>
      <p:grpSp>
        <p:nvGrpSpPr>
          <p:cNvPr id="21" name="Gruppo 20"/>
          <p:cNvGrpSpPr/>
          <p:nvPr/>
        </p:nvGrpSpPr>
        <p:grpSpPr>
          <a:xfrm>
            <a:off x="10390907" y="0"/>
            <a:ext cx="716851" cy="1477328"/>
            <a:chOff x="10390907" y="0"/>
            <a:chExt cx="716851" cy="1477328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10390907" y="0"/>
              <a:ext cx="619978" cy="1477328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it-IT" sz="800" b="1" dirty="0" smtClean="0"/>
                <a:t>Alberi danzanti</a:t>
              </a:r>
            </a:p>
            <a:p>
              <a:endParaRPr lang="it-IT" sz="800" b="1" dirty="0"/>
            </a:p>
          </p:txBody>
        </p:sp>
        <p:pic>
          <p:nvPicPr>
            <p:cNvPr id="26" name="Immagine 25" descr="Cattur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22008" y="0"/>
              <a:ext cx="285750" cy="314325"/>
            </a:xfrm>
            <a:prstGeom prst="rect">
              <a:avLst/>
            </a:prstGeom>
            <a:effectLst>
              <a:softEdge rad="3175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2743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679032" y="535275"/>
            <a:ext cx="319510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S. J. GOULD </a:t>
            </a:r>
            <a:endParaRPr lang="it-IT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98767" y="1497587"/>
            <a:ext cx="172819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CICLO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605765" y="1493192"/>
            <a:ext cx="172819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FRECCIA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38350" y="2226530"/>
            <a:ext cx="222752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ATEMPORALITÀ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9997157" y="2236425"/>
            <a:ext cx="172819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UNICITÀ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2702200" y="2678100"/>
            <a:ext cx="345800" cy="300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154546" y="2740422"/>
            <a:ext cx="247582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Epoche diverse e caratteri analoghi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983022" y="2763373"/>
            <a:ext cx="3909124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Specificità storica che, come una freccia, dà la direzione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47572" y="3679281"/>
            <a:ext cx="1738428" cy="70788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OGGI</a:t>
            </a: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172692" y="3810000"/>
            <a:ext cx="850669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Forme proprie non identiche alle precedenti, ma ad esse collegate</a:t>
            </a:r>
          </a:p>
        </p:txBody>
      </p:sp>
      <p:cxnSp>
        <p:nvCxnSpPr>
          <p:cNvPr id="23" name="Connettore 2 22"/>
          <p:cNvCxnSpPr/>
          <p:nvPr/>
        </p:nvCxnSpPr>
        <p:spPr>
          <a:xfrm>
            <a:off x="3940672" y="4304039"/>
            <a:ext cx="0" cy="3287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313709" y="4660532"/>
            <a:ext cx="5182084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Efficacia dello stare tra </a:t>
            </a:r>
            <a:r>
              <a:rPr lang="it-IT" sz="2000" b="1" dirty="0" smtClean="0"/>
              <a:t>FLORA</a:t>
            </a:r>
            <a:r>
              <a:rPr lang="it-IT" sz="2000" dirty="0" smtClean="0"/>
              <a:t> e </a:t>
            </a:r>
            <a:r>
              <a:rPr lang="it-IT" sz="2000" b="1" dirty="0" smtClean="0"/>
              <a:t>FAUNA</a:t>
            </a:r>
          </a:p>
        </p:txBody>
      </p:sp>
      <p:cxnSp>
        <p:nvCxnSpPr>
          <p:cNvPr id="25" name="Connettore 2 24"/>
          <p:cNvCxnSpPr/>
          <p:nvPr/>
        </p:nvCxnSpPr>
        <p:spPr>
          <a:xfrm flipH="1">
            <a:off x="1956691" y="4918364"/>
            <a:ext cx="232327" cy="280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483985" y="5231436"/>
            <a:ext cx="174659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p</a:t>
            </a:r>
            <a:r>
              <a:rPr lang="it-IT" dirty="0" smtClean="0"/>
              <a:t>ozzanghere e stagni</a:t>
            </a:r>
          </a:p>
        </p:txBody>
      </p:sp>
      <p:cxnSp>
        <p:nvCxnSpPr>
          <p:cNvPr id="27" name="Connettore 2 26"/>
          <p:cNvCxnSpPr/>
          <p:nvPr/>
        </p:nvCxnSpPr>
        <p:spPr>
          <a:xfrm flipH="1">
            <a:off x="2909455" y="5145304"/>
            <a:ext cx="17836" cy="770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706650" y="5961170"/>
            <a:ext cx="155952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c</a:t>
            </a:r>
            <a:r>
              <a:rPr lang="it-IT" dirty="0" smtClean="0"/>
              <a:t>ielo e terra</a:t>
            </a:r>
          </a:p>
        </p:txBody>
      </p:sp>
      <p:cxnSp>
        <p:nvCxnSpPr>
          <p:cNvPr id="29" name="Connettore 2 28"/>
          <p:cNvCxnSpPr/>
          <p:nvPr/>
        </p:nvCxnSpPr>
        <p:spPr>
          <a:xfrm flipH="1">
            <a:off x="4627418" y="5145303"/>
            <a:ext cx="5827" cy="7151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3397479" y="5969234"/>
            <a:ext cx="236394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o</a:t>
            </a:r>
            <a:r>
              <a:rPr lang="it-IT" dirty="0" smtClean="0"/>
              <a:t>dorare il muschio</a:t>
            </a:r>
          </a:p>
        </p:txBody>
      </p:sp>
      <p:cxnSp>
        <p:nvCxnSpPr>
          <p:cNvPr id="31" name="Connettore 2 30"/>
          <p:cNvCxnSpPr>
            <a:endCxn id="32" idx="0"/>
          </p:cNvCxnSpPr>
          <p:nvPr/>
        </p:nvCxnSpPr>
        <p:spPr>
          <a:xfrm>
            <a:off x="6705600" y="5098473"/>
            <a:ext cx="9434" cy="357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5837777" y="5455803"/>
            <a:ext cx="175451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s</a:t>
            </a:r>
            <a:r>
              <a:rPr lang="it-IT" dirty="0" smtClean="0"/>
              <a:t>pecchiarsi </a:t>
            </a:r>
          </a:p>
          <a:p>
            <a:pPr algn="ctr"/>
            <a:r>
              <a:rPr lang="it-IT" dirty="0" smtClean="0"/>
              <a:t>nella rugiada</a:t>
            </a:r>
          </a:p>
        </p:txBody>
      </p:sp>
      <p:cxnSp>
        <p:nvCxnSpPr>
          <p:cNvPr id="33" name="Connettore 2 32"/>
          <p:cNvCxnSpPr/>
          <p:nvPr/>
        </p:nvCxnSpPr>
        <p:spPr>
          <a:xfrm>
            <a:off x="7523019" y="4765963"/>
            <a:ext cx="41563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7882678" y="5526575"/>
            <a:ext cx="376899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f</a:t>
            </a:r>
            <a:r>
              <a:rPr lang="it-IT" dirty="0" smtClean="0"/>
              <a:t>abbricare oggetti e geometrie con sassi, pigne e foglie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8049491" y="4560527"/>
            <a:ext cx="362989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d</a:t>
            </a:r>
            <a:r>
              <a:rPr lang="it-IT" dirty="0" smtClean="0"/>
              <a:t>imorare nella corteccia di un </a:t>
            </a:r>
          </a:p>
          <a:p>
            <a:pPr algn="ctr"/>
            <a:r>
              <a:rPr lang="it-IT" dirty="0" smtClean="0"/>
              <a:t>tronco</a:t>
            </a:r>
          </a:p>
        </p:txBody>
      </p:sp>
      <p:cxnSp>
        <p:nvCxnSpPr>
          <p:cNvPr id="45" name="Connettore 2 44"/>
          <p:cNvCxnSpPr/>
          <p:nvPr/>
        </p:nvCxnSpPr>
        <p:spPr>
          <a:xfrm flipH="1">
            <a:off x="4136572" y="1254452"/>
            <a:ext cx="387154" cy="22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>
            <a:off x="8176160" y="1313827"/>
            <a:ext cx="387154" cy="22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flipH="1">
            <a:off x="2485902" y="1945199"/>
            <a:ext cx="387154" cy="22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10127673" y="1966970"/>
            <a:ext cx="387154" cy="22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flipH="1">
            <a:off x="9934274" y="2747372"/>
            <a:ext cx="345800" cy="300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ccia a destra 51"/>
          <p:cNvSpPr/>
          <p:nvPr/>
        </p:nvSpPr>
        <p:spPr>
          <a:xfrm>
            <a:off x="2325899" y="3937708"/>
            <a:ext cx="792088" cy="13529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58" name="Connettore 2 57"/>
          <p:cNvCxnSpPr/>
          <p:nvPr/>
        </p:nvCxnSpPr>
        <p:spPr>
          <a:xfrm>
            <a:off x="7356764" y="5126182"/>
            <a:ext cx="374072" cy="3602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o 34"/>
          <p:cNvGrpSpPr/>
          <p:nvPr/>
        </p:nvGrpSpPr>
        <p:grpSpPr>
          <a:xfrm>
            <a:off x="10390907" y="0"/>
            <a:ext cx="716851" cy="1477328"/>
            <a:chOff x="10390907" y="0"/>
            <a:chExt cx="716851" cy="1477328"/>
          </a:xfrm>
        </p:grpSpPr>
        <p:sp>
          <p:nvSpPr>
            <p:cNvPr id="37" name="CasellaDiTesto 36"/>
            <p:cNvSpPr txBox="1"/>
            <p:nvPr/>
          </p:nvSpPr>
          <p:spPr>
            <a:xfrm>
              <a:off x="10390907" y="0"/>
              <a:ext cx="619978" cy="1477328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it-IT" sz="800" b="1" dirty="0" smtClean="0"/>
                <a:t>Alberi danzanti</a:t>
              </a:r>
            </a:p>
            <a:p>
              <a:endParaRPr lang="it-IT" sz="800" b="1" dirty="0"/>
            </a:p>
          </p:txBody>
        </p:sp>
        <p:pic>
          <p:nvPicPr>
            <p:cNvPr id="38" name="Immagine 37" descr="Cattur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2008" y="0"/>
              <a:ext cx="285750" cy="314325"/>
            </a:xfrm>
            <a:prstGeom prst="rect">
              <a:avLst/>
            </a:prstGeom>
            <a:effectLst>
              <a:softEdge rad="3175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8"/>
          <p:cNvSpPr>
            <a:spLocks noGrp="1"/>
          </p:cNvSpPr>
          <p:nvPr>
            <p:ph type="subTitle" idx="1"/>
          </p:nvPr>
        </p:nvSpPr>
        <p:spPr>
          <a:xfrm>
            <a:off x="770407" y="641268"/>
            <a:ext cx="3883769" cy="1110036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it-IT" sz="1800" b="1" dirty="0" smtClean="0">
                <a:solidFill>
                  <a:srgbClr val="FFFF00"/>
                </a:solidFill>
              </a:rPr>
              <a:t>MEZZI</a:t>
            </a:r>
          </a:p>
          <a:p>
            <a:pPr algn="ctr"/>
            <a:endParaRPr lang="it-IT" dirty="0"/>
          </a:p>
        </p:txBody>
      </p:sp>
      <p:graphicFrame>
        <p:nvGraphicFramePr>
          <p:cNvPr id="5" name="Segnaposto immagine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909017238"/>
              </p:ext>
            </p:extLst>
          </p:nvPr>
        </p:nvGraphicFramePr>
        <p:xfrm>
          <a:off x="3796116" y="815815"/>
          <a:ext cx="5297487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reccia bidirezionale orizzontale 7"/>
          <p:cNvSpPr/>
          <p:nvPr/>
        </p:nvSpPr>
        <p:spPr>
          <a:xfrm rot="1931363">
            <a:off x="7125601" y="4340926"/>
            <a:ext cx="516759" cy="294111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bidirezionale orizzontale 8"/>
          <p:cNvSpPr/>
          <p:nvPr/>
        </p:nvSpPr>
        <p:spPr>
          <a:xfrm rot="19668637" flipV="1">
            <a:off x="5253966" y="4335047"/>
            <a:ext cx="516759" cy="294111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bidirezionale orizzontale 9"/>
          <p:cNvSpPr/>
          <p:nvPr/>
        </p:nvSpPr>
        <p:spPr>
          <a:xfrm rot="5400000">
            <a:off x="6164386" y="2796403"/>
            <a:ext cx="516759" cy="294111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bidirezionale orizzontale 14"/>
          <p:cNvSpPr/>
          <p:nvPr/>
        </p:nvSpPr>
        <p:spPr>
          <a:xfrm rot="7525064">
            <a:off x="4003085" y="3117631"/>
            <a:ext cx="2135341" cy="294111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bidirezionale orizzontale 19"/>
          <p:cNvSpPr/>
          <p:nvPr/>
        </p:nvSpPr>
        <p:spPr>
          <a:xfrm rot="14074936" flipH="1">
            <a:off x="6757898" y="3123509"/>
            <a:ext cx="2135341" cy="294111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bidirezionale orizzontale 20"/>
          <p:cNvSpPr/>
          <p:nvPr/>
        </p:nvSpPr>
        <p:spPr>
          <a:xfrm flipH="1">
            <a:off x="5366969" y="5300545"/>
            <a:ext cx="2135341" cy="294111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http://www.cni.us.com/newsroom/wp-content/uploads/2013/01/email-integration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19" y="1056383"/>
            <a:ext cx="719154" cy="645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_KKNVUoA1HmA/ScdBg_rnwuI/AAAAAAAAASc/Z-IRrsWyUw4/s1600/sms-logo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09" y="930668"/>
            <a:ext cx="823496" cy="738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M-kdL8oKJ4M/UKrQ1Md8TkI/AAAAAAAAABk/jkmeOApa-hY/s1600/icono-prog_135142598394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5" y="1119015"/>
            <a:ext cx="520701" cy="520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egnaposto testo 18"/>
          <p:cNvSpPr txBox="1">
            <a:spLocks/>
          </p:cNvSpPr>
          <p:nvPr/>
        </p:nvSpPr>
        <p:spPr bwMode="gray">
          <a:xfrm>
            <a:off x="632325" y="2108869"/>
            <a:ext cx="3562111" cy="140622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solidFill>
                  <a:srgbClr val="FFFF00"/>
                </a:solidFill>
              </a:rPr>
              <a:t>ABILITÀ</a:t>
            </a:r>
          </a:p>
        </p:txBody>
      </p:sp>
      <p:pic>
        <p:nvPicPr>
          <p:cNvPr id="1032" name="Picture 8" descr="http://ladik.meb.gov.tr/meb_iys_dosyalar/2013_03/26170056_images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49" y="2593386"/>
            <a:ext cx="939810" cy="704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ntexbrasil.com/Images/Uploads/2d901e9d1aac7a0b6817fa8d2768136f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5" y="2580404"/>
            <a:ext cx="1087219" cy="726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edia.studentville.it/editoriali_media/img/88bfcf02e7f554f9e9ea350b699bc6a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37" y="2596992"/>
            <a:ext cx="984856" cy="715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egnaposto testo 18"/>
          <p:cNvSpPr txBox="1">
            <a:spLocks/>
          </p:cNvSpPr>
          <p:nvPr/>
        </p:nvSpPr>
        <p:spPr>
          <a:xfrm>
            <a:off x="632326" y="3764478"/>
            <a:ext cx="3072776" cy="108060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t-IT" sz="2300" b="1" dirty="0" smtClean="0">
                <a:solidFill>
                  <a:srgbClr val="FFFF00"/>
                </a:solidFill>
              </a:rPr>
              <a:t>PROPOSTA</a:t>
            </a:r>
            <a:endParaRPr lang="it-IT" sz="2300" b="1" dirty="0">
              <a:solidFill>
                <a:srgbClr val="FFFF00"/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- </a:t>
            </a:r>
            <a:r>
              <a:rPr lang="it-IT" sz="1600" b="1" cap="none" dirty="0" smtClean="0">
                <a:solidFill>
                  <a:schemeClr val="bg1"/>
                </a:solidFill>
              </a:rPr>
              <a:t>Modello alternativo di didattica;</a:t>
            </a:r>
          </a:p>
          <a:p>
            <a:pPr algn="ctr"/>
            <a:r>
              <a:rPr lang="it-IT" sz="1600" b="1" cap="none" dirty="0" smtClean="0">
                <a:solidFill>
                  <a:schemeClr val="bg1"/>
                </a:solidFill>
              </a:rPr>
              <a:t>- Proposta attuabile sul nostro territorio.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2" name="Segnaposto testo 18"/>
          <p:cNvSpPr txBox="1">
            <a:spLocks/>
          </p:cNvSpPr>
          <p:nvPr/>
        </p:nvSpPr>
        <p:spPr>
          <a:xfrm>
            <a:off x="9251979" y="3311998"/>
            <a:ext cx="2218706" cy="250584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effetto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</a:rPr>
              <a:t>- </a:t>
            </a:r>
            <a:r>
              <a:rPr lang="it-IT" sz="1200" b="1" cap="none" dirty="0" smtClean="0">
                <a:solidFill>
                  <a:schemeClr val="bg1"/>
                </a:solidFill>
              </a:rPr>
              <a:t>Presa di coscienza della realtà «Asilo nel bosco»;</a:t>
            </a:r>
          </a:p>
          <a:p>
            <a:pPr algn="ctr"/>
            <a:r>
              <a:rPr lang="it-IT" sz="1200" b="1" cap="none" dirty="0" smtClean="0">
                <a:solidFill>
                  <a:schemeClr val="bg1"/>
                </a:solidFill>
              </a:rPr>
              <a:t>- Il bosco come laboratorio di apprendimento e autoapprendimento;</a:t>
            </a:r>
          </a:p>
          <a:p>
            <a:pPr algn="ctr"/>
            <a:r>
              <a:rPr lang="it-IT" sz="1200" b="1" cap="none" dirty="0" smtClean="0">
                <a:solidFill>
                  <a:schemeClr val="bg1"/>
                </a:solidFill>
              </a:rPr>
              <a:t>- È possibile coinvolgere le famiglie nel processo di insegnamento-apprendimento</a:t>
            </a:r>
            <a:endParaRPr lang="it-IT" sz="1200" dirty="0"/>
          </a:p>
        </p:txBody>
      </p:sp>
      <p:sp>
        <p:nvSpPr>
          <p:cNvPr id="33" name="Segnaposto testo 18"/>
          <p:cNvSpPr txBox="1">
            <a:spLocks/>
          </p:cNvSpPr>
          <p:nvPr/>
        </p:nvSpPr>
        <p:spPr>
          <a:xfrm>
            <a:off x="8279303" y="1187531"/>
            <a:ext cx="3322890" cy="196145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>
                <a:solidFill>
                  <a:srgbClr val="FFFF00"/>
                </a:solidFill>
              </a:rPr>
              <a:t>risultati</a:t>
            </a:r>
          </a:p>
          <a:p>
            <a:pPr algn="ctr"/>
            <a:endParaRPr lang="it-IT" dirty="0"/>
          </a:p>
        </p:txBody>
      </p:sp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1217393"/>
              </p:ext>
            </p:extLst>
          </p:nvPr>
        </p:nvGraphicFramePr>
        <p:xfrm>
          <a:off x="8456990" y="1629654"/>
          <a:ext cx="2943764" cy="1420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935"/>
                <a:gridCol w="544943"/>
                <a:gridCol w="544943"/>
                <a:gridCol w="544943"/>
              </a:tblGrid>
              <a:tr h="224306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COMPONENTI</a:t>
                      </a:r>
                      <a:endParaRPr lang="it-IT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SODDISFAZIONE</a:t>
                      </a:r>
                      <a:endParaRPr lang="it-IT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</a:tr>
              <a:tr h="308421"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MOLTA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POCA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NULLA</a:t>
                      </a:r>
                      <a:endParaRPr lang="it-IT" sz="800" dirty="0"/>
                    </a:p>
                  </a:txBody>
                  <a:tcPr/>
                </a:tc>
              </a:tr>
              <a:tr h="266364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ELEONORA (R)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</a:tr>
              <a:tr h="266364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ILENIA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</a:tr>
              <a:tr h="266364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CLAUDIA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8" name="Picture 14" descr="http://3.bp.blogspot.com/-kAhN0HX-MBk/T_5bApfhbJI/AAAAAAAAAuI/lUww8xT9yV8/s1600/smileys_001_0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628" y="2192021"/>
            <a:ext cx="410298" cy="293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627" y="2461583"/>
            <a:ext cx="4079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37" y="2765558"/>
            <a:ext cx="4079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Segnaposto testo 18"/>
          <p:cNvSpPr txBox="1">
            <a:spLocks/>
          </p:cNvSpPr>
          <p:nvPr/>
        </p:nvSpPr>
        <p:spPr>
          <a:xfrm>
            <a:off x="632326" y="5174066"/>
            <a:ext cx="3072777" cy="101712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err="1" smtClean="0">
                <a:solidFill>
                  <a:srgbClr val="FFFF00"/>
                </a:solidFill>
              </a:rPr>
              <a:t>QualitÀ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comunicazionE</a:t>
            </a:r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sz="1300" b="1" cap="none" dirty="0" smtClean="0">
                <a:solidFill>
                  <a:schemeClr val="bg1"/>
                </a:solidFill>
              </a:rPr>
              <a:t>Interventi costruttivi e scambi positivi</a:t>
            </a:r>
          </a:p>
        </p:txBody>
      </p:sp>
      <p:pic>
        <p:nvPicPr>
          <p:cNvPr id="1044" name="Picture 20" descr="http://bimg1.mlstatic.com/libro-impecable_MLU-F-4265775627_05201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15" y="989042"/>
            <a:ext cx="833155" cy="622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o 26"/>
          <p:cNvGrpSpPr/>
          <p:nvPr/>
        </p:nvGrpSpPr>
        <p:grpSpPr>
          <a:xfrm>
            <a:off x="10390907" y="0"/>
            <a:ext cx="716851" cy="1477328"/>
            <a:chOff x="10390907" y="0"/>
            <a:chExt cx="716851" cy="1477328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10390907" y="0"/>
              <a:ext cx="619978" cy="1477328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it-IT" sz="800" b="1" dirty="0" smtClean="0"/>
                <a:t>Alberi danzanti</a:t>
              </a:r>
            </a:p>
            <a:p>
              <a:endParaRPr lang="it-IT" sz="800" b="1" dirty="0"/>
            </a:p>
          </p:txBody>
        </p:sp>
        <p:pic>
          <p:nvPicPr>
            <p:cNvPr id="29" name="Immagine 28" descr="Cattura.JP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822008" y="0"/>
              <a:ext cx="285750" cy="314325"/>
            </a:xfrm>
            <a:prstGeom prst="rect">
              <a:avLst/>
            </a:prstGeom>
            <a:effectLst>
              <a:softEdge rad="3175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Personalizzato 3">
      <a:dk1>
        <a:sysClr val="windowText" lastClr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529</TotalTime>
  <Words>384</Words>
  <Application>Microsoft Office PowerPoint</Application>
  <PresentationFormat>Personalizzato</PresentationFormat>
  <Paragraphs>103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Sala riunioni ione</vt:lpstr>
      <vt:lpstr>Laboratorio di PEDAGOGIA DELLA CITTADINANZA  E DELLA CONVIVENZA CIVILE</vt:lpstr>
      <vt:lpstr>L’asilo nel bosco  nella cultura pedagogica mondiale</vt:lpstr>
      <vt:lpstr>Un rilevante aspetto  pedagogico nazionale: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PEDAGOGIA DELLA CITTADINANZA  E DELLA CONVIVENZA CIVILE</dc:title>
  <dc:creator>ILENIA SERI</dc:creator>
  <cp:lastModifiedBy>Ilenia</cp:lastModifiedBy>
  <cp:revision>35</cp:revision>
  <dcterms:created xsi:type="dcterms:W3CDTF">2015-04-15T12:39:18Z</dcterms:created>
  <dcterms:modified xsi:type="dcterms:W3CDTF">2015-04-18T10:12:01Z</dcterms:modified>
</cp:coreProperties>
</file>