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3" indent="-296333" algn="ctr">
              <a:spcBef>
                <a:spcPts val="0"/>
              </a:spcBef>
              <a:defRPr sz="2400"/>
            </a:lvl2pPr>
            <a:lvl3pPr marL="1185333" indent="-296333" algn="ctr">
              <a:spcBef>
                <a:spcPts val="0"/>
              </a:spcBef>
              <a:defRPr sz="2400"/>
            </a:lvl3pPr>
            <a:lvl4pPr marL="1629833" indent="-296333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i4GHRILyzkI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hyperlink" Target="http://www.tellusfolio.it/index.php?prec=/index.php&amp;cmd=v&amp;lev=125&amp;id=22980" TargetMode="External"/><Relationship Id="rId5" Type="http://schemas.openxmlformats.org/officeDocument/2006/relationships/hyperlink" Target="http://www.sandrachistolini.it/?cat=12" TargetMode="External"/><Relationship Id="rId6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4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Relationship Id="rId4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Relationship Id="rId4" Type="http://schemas.openxmlformats.org/officeDocument/2006/relationships/image" Target="../media/image1.png"/><Relationship Id="rId5" Type="http://schemas.openxmlformats.org/officeDocument/2006/relationships/hyperlink" Target="https://discovery.sba.uniroma3.it/primo-explore/search?vid=39CAB_V1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Relationship Id="rId4" Type="http://schemas.openxmlformats.org/officeDocument/2006/relationships/hyperlink" Target="https://discovery.sba.uniroma3.it/primo-explore/search?vid=39CAB_V1" TargetMode="External"/><Relationship Id="rId5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hyperlink" Target="https://discovery.sba.uniroma3.it/primo-explore/search?vid=39CAB_V1" TargetMode="External"/><Relationship Id="rId5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8.jpeg"/><Relationship Id="rId4" Type="http://schemas.openxmlformats.org/officeDocument/2006/relationships/hyperlink" Target="http://www.tellusfolio.it/index.php?prec=/index.php&amp;cmd=v&amp;id=23055" TargetMode="External"/><Relationship Id="rId5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2177690"/>
            <a:ext cx="10464800" cy="3302003"/>
          </a:xfrm>
          <a:prstGeom prst="rect">
            <a:avLst/>
          </a:prstGeom>
        </p:spPr>
        <p:txBody>
          <a:bodyPr/>
          <a:lstStyle/>
          <a:p>
            <a:pPr defTabSz="514094">
              <a:defRPr b="1" sz="6300">
                <a:latin typeface="+mj-lt"/>
                <a:ea typeface="+mj-ea"/>
                <a:cs typeface="+mj-cs"/>
                <a:sym typeface="Helvetica"/>
              </a:defRPr>
            </a:pPr>
            <a:r>
              <a:t>Il Fondo Pizzigoni</a:t>
            </a:r>
          </a:p>
          <a:p>
            <a:pPr defTabSz="514094">
              <a:defRPr b="1" sz="6300">
                <a:latin typeface="+mj-lt"/>
                <a:ea typeface="+mj-ea"/>
                <a:cs typeface="+mj-cs"/>
                <a:sym typeface="Helvetica"/>
              </a:defRPr>
            </a:pPr>
            <a:r>
              <a:t>dalla Scuola all’Aperto all’</a:t>
            </a:r>
            <a:r>
              <a:rPr i="1"/>
              <a:t>Outdoor Education</a:t>
            </a:r>
            <a:r>
              <a:rPr i="1"/>
              <a:t> </a:t>
            </a:r>
          </a:p>
        </p:txBody>
      </p:sp>
      <p:sp>
        <p:nvSpPr>
          <p:cNvPr id="120" name="Shape 120"/>
          <p:cNvSpPr/>
          <p:nvPr/>
        </p:nvSpPr>
        <p:spPr>
          <a:xfrm>
            <a:off x="4230834" y="8447128"/>
            <a:ext cx="454313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/>
            <a:r>
              <a:t>Roma, primavera-inverno 2020</a:t>
            </a:r>
          </a:p>
        </p:txBody>
      </p:sp>
      <p:pic>
        <p:nvPicPr>
          <p:cNvPr id="121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1369" y="6933110"/>
            <a:ext cx="2862064" cy="1413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14.pn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2004558" y="635000"/>
            <a:ext cx="8982983" cy="5918200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67" name="Shape 167"/>
          <p:cNvSpPr/>
          <p:nvPr>
            <p:ph type="body" sz="half" idx="1"/>
          </p:nvPr>
        </p:nvSpPr>
        <p:spPr>
          <a:xfrm>
            <a:off x="1270000" y="6580037"/>
            <a:ext cx="10464800" cy="2601288"/>
          </a:xfrm>
          <a:prstGeom prst="rect">
            <a:avLst/>
          </a:prstGeom>
        </p:spPr>
        <p:txBody>
          <a:bodyPr/>
          <a:lstStyle/>
          <a:p>
            <a:pPr algn="just">
              <a:defRPr sz="3700"/>
            </a:pPr>
            <a:r>
              <a:t>La ricerca universitaria si radica nel patrimonio storico conservato e nell’incoraggiamento di progetti pedagogici che </a:t>
            </a:r>
            <a:r>
              <a:t>ved</a:t>
            </a:r>
            <a:r>
              <a:t>o</a:t>
            </a:r>
            <a:r>
              <a:t>no</a:t>
            </a:r>
            <a:r>
              <a:rPr>
                <a:solidFill>
                  <a:srgbClr val="FF0000"/>
                </a:solidFill>
              </a:rPr>
              <a:t> </a:t>
            </a:r>
            <a:r>
              <a:t>la scuola di oggi rinnovata dal Metodo.</a:t>
            </a:r>
          </a:p>
        </p:txBody>
      </p:sp>
      <p:pic>
        <p:nvPicPr>
          <p:cNvPr id="16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0661" y="8844312"/>
            <a:ext cx="1583479" cy="78184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6900697" y="6180921"/>
            <a:ext cx="4019500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315468">
              <a:lnSpc>
                <a:spcPct val="80000"/>
              </a:lnSpc>
              <a:spcBef>
                <a:spcPts val="2200"/>
              </a:spcBef>
              <a:defRPr sz="1400"/>
            </a:pPr>
            <a:r>
              <a:rPr u="sng"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https://www.youtube.com/watch?v=i4GHRILyzkI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15.jpe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0" t="10002" r="0" b="6477"/>
          <a:stretch>
            <a:fillRect/>
          </a:stretch>
        </p:blipFill>
        <p:spPr>
          <a:xfrm>
            <a:off x="1606550" y="634998"/>
            <a:ext cx="9779000" cy="5918203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72" name="Shape 172"/>
          <p:cNvSpPr/>
          <p:nvPr>
            <p:ph type="title"/>
          </p:nvPr>
        </p:nvSpPr>
        <p:spPr>
          <a:xfrm>
            <a:off x="1269999" y="6661150"/>
            <a:ext cx="10287255" cy="1105231"/>
          </a:xfrm>
          <a:prstGeom prst="rect">
            <a:avLst/>
          </a:prstGeom>
        </p:spPr>
        <p:txBody>
          <a:bodyPr/>
          <a:lstStyle>
            <a:lvl1pPr defTabSz="502412">
              <a:defRPr sz="5900"/>
            </a:lvl1pPr>
          </a:lstStyle>
          <a:p>
            <a:pPr/>
            <a:r>
              <a:t>Recenti progetti innovativi</a:t>
            </a:r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xfrm>
            <a:off x="1270000" y="7750273"/>
            <a:ext cx="10464800" cy="1568771"/>
          </a:xfrm>
          <a:prstGeom prst="rect">
            <a:avLst/>
          </a:prstGeom>
        </p:spPr>
        <p:txBody>
          <a:bodyPr/>
          <a:lstStyle/>
          <a:p>
            <a:pPr algn="just" defTabSz="253892">
              <a:defRPr sz="1721"/>
            </a:pPr>
            <a:r>
              <a:t>- La 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Preservazione archeologica </a:t>
            </a:r>
            <a:r>
              <a:t> con il lavoro paleontologico (</a:t>
            </a:r>
            <a:r>
              <a:t>Chistolini S., </a:t>
            </a:r>
            <a:r>
              <a:rPr i="1"/>
              <a:t>Bambini paleontologi in erba a Polledrara di Cecanibbio</a:t>
            </a:r>
            <a:r>
              <a:t>, </a:t>
            </a:r>
            <a:r>
              <a:rPr sz="1640"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http://www.tellusfolio.it/index.php?prec=/index.php&amp;cmd=v&amp;lev=125&amp;id=22980</a:t>
            </a:r>
            <a:r>
              <a:t>).</a:t>
            </a:r>
          </a:p>
          <a:p>
            <a:pPr algn="just" defTabSz="253892">
              <a:defRPr sz="1721"/>
            </a:pPr>
            <a:r>
              <a:t>- La 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Sfida al coronavirus,</a:t>
            </a:r>
            <a:r>
              <a:t> con la trilogia con disegni di bambini di Scuola dell’infanzia fatti durante la quarantena e il Seminario internazionale “La Scuola nell’era del post quarantena da Covid-19” del 17 ottobre 2020 (Chistolini S., </a:t>
            </a:r>
            <a:r>
              <a:rPr i="1"/>
              <a:t>Fondo Pizzigoni e Coronavirus</a:t>
            </a:r>
            <a:r>
              <a:t>,</a:t>
            </a:r>
            <a:r>
              <a:t> </a:t>
            </a:r>
            <a:r>
              <a:rPr sz="1640"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http://www.sandrachistolini.it/?cat=12</a:t>
            </a:r>
            <a:r>
              <a:t>).</a:t>
            </a:r>
          </a:p>
        </p:txBody>
      </p:sp>
      <p:pic>
        <p:nvPicPr>
          <p:cNvPr id="174" name="image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30585" y="8874559"/>
            <a:ext cx="1583478" cy="781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body" sz="quarter" idx="1"/>
          </p:nvPr>
        </p:nvSpPr>
        <p:spPr>
          <a:xfrm>
            <a:off x="1270000" y="6364975"/>
            <a:ext cx="10464800" cy="978836"/>
          </a:xfrm>
          <a:prstGeom prst="rect">
            <a:avLst/>
          </a:prstGeom>
        </p:spPr>
        <p:txBody>
          <a:bodyPr/>
          <a:lstStyle/>
          <a:p>
            <a:pPr defTabSz="473201">
              <a:defRPr b="1" sz="1944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Giuseppina Pizzigoni</a:t>
            </a:r>
            <a:endParaRPr>
              <a:solidFill>
                <a:srgbClr val="000000"/>
              </a:solidFill>
            </a:endParaRPr>
          </a:p>
          <a:p>
            <a:pPr defTabSz="473201">
              <a:defRPr b="1" i="1" sz="1944">
                <a:latin typeface="+mj-lt"/>
                <a:ea typeface="+mj-ea"/>
                <a:cs typeface="+mj-cs"/>
                <a:sym typeface="Helvetica"/>
              </a:defRPr>
            </a:pPr>
            <a:r>
              <a:t>Le mie lezioni ai maestri delle scuole elementari d’Italia</a:t>
            </a:r>
          </a:p>
          <a:p>
            <a:pPr defTabSz="473201">
              <a:defRPr b="1" sz="1944">
                <a:latin typeface="+mj-lt"/>
                <a:ea typeface="+mj-ea"/>
                <a:cs typeface="+mj-cs"/>
                <a:sym typeface="Helvetica"/>
              </a:defRPr>
            </a:pPr>
            <a:r>
              <a:t>Editrice La Scuola, Milano, 1961, p. 27.</a:t>
            </a:r>
          </a:p>
        </p:txBody>
      </p:sp>
      <p:sp>
        <p:nvSpPr>
          <p:cNvPr id="177" name="Shape 177"/>
          <p:cNvSpPr/>
          <p:nvPr>
            <p:ph type="body" idx="13"/>
          </p:nvPr>
        </p:nvSpPr>
        <p:spPr>
          <a:xfrm>
            <a:off x="1270000" y="2565400"/>
            <a:ext cx="10464800" cy="302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“È necessario allargare il nostro concetto di scuola fino a sentire che scuola è il mondo. È necessario convincersi che ogni cosa, ogni fatto, ogni uomo che venga a contatto col bambino gli è maestro”</a:t>
            </a:r>
          </a:p>
        </p:txBody>
      </p:sp>
      <p:pic>
        <p:nvPicPr>
          <p:cNvPr id="178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0760" y="8313561"/>
            <a:ext cx="1703280" cy="840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0400" y="3873500"/>
            <a:ext cx="4064000" cy="200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5.jpe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24560" t="0" r="24560" b="0"/>
          <a:stretch>
            <a:fillRect/>
          </a:stretch>
        </p:blipFill>
        <p:spPr>
          <a:xfrm>
            <a:off x="6999254" y="2463021"/>
            <a:ext cx="5334002" cy="6286503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Fondo Pizzigoni</a:t>
            </a:r>
          </a:p>
        </p:txBody>
      </p:sp>
      <p:sp>
        <p:nvSpPr>
          <p:cNvPr id="125" name="Shape 125"/>
          <p:cNvSpPr/>
          <p:nvPr>
            <p:ph type="body" sz="half" idx="1"/>
          </p:nvPr>
        </p:nvSpPr>
        <p:spPr>
          <a:xfrm>
            <a:off x="952500" y="2463021"/>
            <a:ext cx="5334000" cy="6286503"/>
          </a:xfrm>
          <a:prstGeom prst="rect">
            <a:avLst/>
          </a:prstGeom>
        </p:spPr>
        <p:txBody>
          <a:bodyPr/>
          <a:lstStyle/>
          <a:p>
            <a:pPr marL="0" indent="0" algn="just" defTabSz="549148">
              <a:lnSpc>
                <a:spcPct val="90000"/>
              </a:lnSpc>
              <a:spcBef>
                <a:spcPts val="3000"/>
              </a:spcBef>
              <a:buSzTx/>
              <a:buNone/>
              <a:defRPr sz="2400"/>
            </a:pPr>
            <a:r>
              <a:t>Il Fondo</a:t>
            </a:r>
            <a:r>
              <a:t> si trova nel Dipartimento </a:t>
            </a:r>
            <a:r>
              <a:t>di Scienze della Formazione dell’Università Roma Tre, conduce studi e ricerche sul Metodo sperimentale di Giuseppina Pizzigoni, fondatrice della Scuola Rinnovata di Milano</a:t>
            </a:r>
            <a:r>
              <a:t>, </a:t>
            </a:r>
            <a:r>
              <a:t>con particolare attenzione alla sua attuazione nella scuola dell’infanzia</a:t>
            </a:r>
            <a:r>
              <a:t>.</a:t>
            </a:r>
            <a:endParaRPr>
              <a:solidFill>
                <a:srgbClr val="FF0000"/>
              </a:solidFill>
            </a:endParaRPr>
          </a:p>
          <a:p>
            <a:pPr marL="0" indent="0" algn="just" defTabSz="549148">
              <a:lnSpc>
                <a:spcPct val="90000"/>
              </a:lnSpc>
              <a:spcBef>
                <a:spcPts val="3000"/>
              </a:spcBef>
              <a:buSzTx/>
              <a:buNone/>
              <a:defRPr sz="2400"/>
            </a:pPr>
            <a:r>
              <a:t>In un </a:t>
            </a:r>
            <a:r>
              <a:rPr i="1"/>
              <a:t>continuum</a:t>
            </a:r>
            <a:r>
              <a:t> temporale ideale, presentiamo la Scuola all’Aperto, così come è nata nella investigazione originaria, fino alle più recenti realizzazioni di </a:t>
            </a:r>
            <a:r>
              <a:rPr i="1"/>
              <a:t>Outdoor Education</a:t>
            </a:r>
            <a:r>
              <a:t> e di osservatorio in tempo di coronavirus (1900-2020).</a:t>
            </a:r>
          </a:p>
        </p:txBody>
      </p:sp>
      <p:pic>
        <p:nvPicPr>
          <p:cNvPr id="12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8090" y="8757777"/>
            <a:ext cx="1885191" cy="93081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6731661" y="8821823"/>
            <a:ext cx="565066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/>
            <a:r>
              <a:t>Un cours à l'école de plein air du boulevard Bessières, Parigi, Agence Rol, 1921. Fonte: Gallica-BnF.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body" sz="quarter" idx="1"/>
          </p:nvPr>
        </p:nvSpPr>
        <p:spPr>
          <a:xfrm>
            <a:off x="1270000" y="6233736"/>
            <a:ext cx="10464800" cy="1206503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Giuseppina Pizzigoni</a:t>
            </a:r>
          </a:p>
          <a:p>
            <a:pPr>
              <a:defRPr b="1" i="1">
                <a:latin typeface="+mj-lt"/>
                <a:ea typeface="+mj-ea"/>
                <a:cs typeface="+mj-cs"/>
                <a:sym typeface="Helvetica"/>
              </a:defRPr>
            </a:pPr>
            <a:r>
              <a:t>Le mie lezioni ai maestri delle scuole elementari d’Italia</a:t>
            </a:r>
          </a:p>
          <a:p>
            <a:pPr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Editrice La Scuola, Milano, 1961, p. 40</a:t>
            </a:r>
          </a:p>
        </p:txBody>
      </p:sp>
      <p:sp>
        <p:nvSpPr>
          <p:cNvPr id="130" name="Shape 130"/>
          <p:cNvSpPr/>
          <p:nvPr>
            <p:ph type="body" idx="13"/>
          </p:nvPr>
        </p:nvSpPr>
        <p:spPr>
          <a:xfrm>
            <a:off x="1270000" y="2031363"/>
            <a:ext cx="10464800" cy="36068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algn="ctr" defTabSz="566674">
              <a:spcBef>
                <a:spcPts val="0"/>
              </a:spcBef>
              <a:buSzTx/>
              <a:buNone/>
              <a:defRPr sz="3686"/>
            </a:pPr>
            <a:r>
              <a:t>“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Sono maestri infatti gli animali e le piante un monte, un fiume, un lago, il mare; maestri una cascata, una cava, una risaia, un ponte: tutto ciò che il maestro di classe ritiene fonte di educazione per i suoi scolari, (...) servendosi dei mezzi naturali contingenti”</a:t>
            </a:r>
          </a:p>
        </p:txBody>
      </p:sp>
      <p:pic>
        <p:nvPicPr>
          <p:cNvPr id="131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0694" y="8533997"/>
            <a:ext cx="2043413" cy="1008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7.jpe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0" t="6497" r="0" b="6497"/>
          <a:stretch>
            <a:fillRect/>
          </a:stretch>
        </p:blipFill>
        <p:spPr>
          <a:xfrm>
            <a:off x="1488092" y="2708170"/>
            <a:ext cx="9779002" cy="5918203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34" name="Shape 134"/>
          <p:cNvSpPr/>
          <p:nvPr>
            <p:ph type="title"/>
          </p:nvPr>
        </p:nvSpPr>
        <p:spPr>
          <a:xfrm>
            <a:off x="1145193" y="41170"/>
            <a:ext cx="10464801" cy="1422403"/>
          </a:xfrm>
          <a:prstGeom prst="rect">
            <a:avLst/>
          </a:prstGeom>
        </p:spPr>
        <p:txBody>
          <a:bodyPr/>
          <a:lstStyle>
            <a:lvl1pPr defTabSz="391413">
              <a:defRPr sz="5300"/>
            </a:lvl1pPr>
          </a:lstStyle>
          <a:p>
            <a:pPr/>
            <a:r>
              <a:t>Giuseppina Pizzigoni (1870-1947)</a:t>
            </a:r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1145193" y="1514371"/>
            <a:ext cx="10464801" cy="1130302"/>
          </a:xfrm>
          <a:prstGeom prst="rect">
            <a:avLst/>
          </a:prstGeom>
        </p:spPr>
        <p:txBody>
          <a:bodyPr/>
          <a:lstStyle>
            <a:lvl1pPr algn="just" defTabSz="321309">
              <a:defRPr sz="2000"/>
            </a:lvl1pPr>
          </a:lstStyle>
          <a:p>
            <a:pPr/>
            <a:r>
              <a:t>crea il metodo pedagogico basato sull’incontro diretto tra bambino e mondo, orientato all’acquisizione di un’esperienza personale quanto più vasta possibile. A tal fine, le lezioni diventano un continuo scambio tra mondo interno ed esterno alla scuola.</a:t>
            </a:r>
          </a:p>
        </p:txBody>
      </p:sp>
      <p:pic>
        <p:nvPicPr>
          <p:cNvPr id="13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27288" y="8752999"/>
            <a:ext cx="1493352" cy="73734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1394238" y="8689869"/>
            <a:ext cx="796226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1700"/>
            </a:pPr>
            <a:r>
              <a:t>Campo sperimentale all’aperto</a:t>
            </a:r>
          </a:p>
          <a:p>
            <a:pPr algn="r">
              <a:defRPr sz="1700"/>
            </a:pPr>
            <a:r>
              <a:t>Opera Pizzigoni, </a:t>
            </a:r>
            <a:r>
              <a:rPr i="1"/>
              <a:t>La “Rinnovata”.  La storia di una scuola...una scuola nella storia</a:t>
            </a:r>
          </a:p>
          <a:p>
            <a:pPr algn="r">
              <a:defRPr sz="1700"/>
            </a:pPr>
            <a:r>
              <a:t>Milano,1996-1998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8.jpe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718300" y="2883906"/>
            <a:ext cx="5334000" cy="3731788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40" name="Shape 140"/>
          <p:cNvSpPr/>
          <p:nvPr>
            <p:ph type="body" sz="half" idx="1"/>
          </p:nvPr>
        </p:nvSpPr>
        <p:spPr>
          <a:xfrm>
            <a:off x="952500" y="1382331"/>
            <a:ext cx="5334000" cy="7482269"/>
          </a:xfrm>
          <a:prstGeom prst="rect">
            <a:avLst/>
          </a:prstGeom>
        </p:spPr>
        <p:txBody>
          <a:bodyPr/>
          <a:lstStyle>
            <a:lvl1pPr algn="just">
              <a:lnSpc>
                <a:spcPct val="90000"/>
              </a:lnSpc>
              <a:defRPr sz="3800"/>
            </a:lvl1pPr>
          </a:lstStyle>
          <a:p>
            <a:pPr/>
            <a:r>
              <a:t>La natura, con i suoi fatti e la sua bellezza, educa. Il maestro favorisce l’incontro del bambino con la natura, servendosi delle ore in classe, ma anche dell’orto e della fattoria della scuola, delle colonie estive e dei racconti dei bambini di ritorno dai viaggi con i genitori.</a:t>
            </a:r>
          </a:p>
        </p:txBody>
      </p:sp>
      <p:sp>
        <p:nvSpPr>
          <p:cNvPr id="141" name="Shape 141"/>
          <p:cNvSpPr/>
          <p:nvPr/>
        </p:nvSpPr>
        <p:spPr>
          <a:xfrm>
            <a:off x="7230400" y="6773337"/>
            <a:ext cx="4309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900"/>
            </a:pPr>
            <a:r>
              <a:t>Cartolina spedita il 17 ottobre 1927</a:t>
            </a:r>
          </a:p>
          <a:p>
            <a:pPr>
              <a:defRPr sz="1900"/>
            </a:pPr>
            <a:r>
              <a:t>da Giuseppina Pizzigoni</a:t>
            </a:r>
          </a:p>
          <a:p>
            <a:pPr>
              <a:defRPr sz="1900"/>
            </a:pPr>
            <a:r>
              <a:t>al prof. Giuseppe Lombardo-Radice</a:t>
            </a:r>
          </a:p>
          <a:p>
            <a:pPr>
              <a:defRPr sz="1900"/>
            </a:pPr>
            <a:r>
              <a:t>Archivio Lombardo Radice</a:t>
            </a:r>
          </a:p>
        </p:txBody>
      </p:sp>
      <p:pic>
        <p:nvPicPr>
          <p:cNvPr id="14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55725" y="8763944"/>
            <a:ext cx="1493351" cy="737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l ciclo della lana 7.jp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0" t="5803" r="0" b="5802"/>
          <a:stretch>
            <a:fillRect/>
          </a:stretch>
        </p:blipFill>
        <p:spPr>
          <a:xfrm>
            <a:off x="6718299" y="1733549"/>
            <a:ext cx="5334002" cy="6286502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45" name="Shape 145"/>
          <p:cNvSpPr/>
          <p:nvPr>
            <p:ph type="title"/>
          </p:nvPr>
        </p:nvSpPr>
        <p:spPr>
          <a:xfrm>
            <a:off x="952499" y="-117409"/>
            <a:ext cx="11099803" cy="2159001"/>
          </a:xfrm>
          <a:prstGeom prst="rect">
            <a:avLst/>
          </a:prstGeom>
        </p:spPr>
        <p:txBody>
          <a:bodyPr/>
          <a:lstStyle>
            <a:lvl1pPr defTabSz="525779">
              <a:defRPr sz="3600"/>
            </a:lvl1pPr>
          </a:lstStyle>
          <a:p>
            <a:pPr/>
            <a:r>
              <a:t>Sara Bertuzzi (1922 -2016)</a:t>
            </a:r>
          </a:p>
        </p:txBody>
      </p:sp>
      <p:pic>
        <p:nvPicPr>
          <p:cNvPr id="14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05117" y="8038187"/>
            <a:ext cx="2248510" cy="1110203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991477" y="1676400"/>
            <a:ext cx="5256045" cy="640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2600"/>
            </a:pPr>
            <a:r>
              <a:t>Erede diretta della Pizzigoni, elabora il Metodo sperimentale nella Scuola dell’Infanzia, all’epoca Scuola Materna</a:t>
            </a:r>
            <a:r>
              <a:t> </a:t>
            </a:r>
            <a:r>
              <a:t>(1950-1986). Come la Pizzigoni, la Bertuzzi connette la scuola al mondo e viceversa.</a:t>
            </a:r>
          </a:p>
          <a:p>
            <a:pPr algn="just">
              <a:defRPr sz="2600"/>
            </a:pPr>
            <a:r>
              <a:t>I programmi scolastici sono manifestazione di questo principio pedagogico, realizzato attraverso gite urbane, viaggi e ritorni in classe, fatti di ricordo personale e collettivo, documentazione di esperienze vissute, incontri con ambienti e persone che diventano occasioni di educazione.</a:t>
            </a:r>
          </a:p>
        </p:txBody>
      </p:sp>
      <p:sp>
        <p:nvSpPr>
          <p:cNvPr id="148" name="Shape 148"/>
          <p:cNvSpPr/>
          <p:nvPr/>
        </p:nvSpPr>
        <p:spPr>
          <a:xfrm>
            <a:off x="6697036" y="8107257"/>
            <a:ext cx="5376533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Figura ornitomorfa - </a:t>
            </a:r>
            <a:r>
              <a:rPr i="1"/>
              <a:t>Il ciclo della lana</a:t>
            </a:r>
            <a:endParaRPr>
              <a:solidFill>
                <a:srgbClr val="FF0000"/>
              </a:solidFill>
            </a:endParaRPr>
          </a:p>
          <a:p>
            <a:pPr>
              <a:defRPr sz="1600"/>
            </a:pPr>
            <a:r>
              <a:t>Versato nel fondo Pizzigoni dalla</a:t>
            </a:r>
          </a:p>
          <a:p>
            <a:pPr>
              <a:defRPr sz="1600"/>
            </a:pPr>
            <a:r>
              <a:t>Prof.ssa Sandra Chistolini</a:t>
            </a:r>
          </a:p>
          <a:p>
            <a:pPr>
              <a:defRPr sz="1300"/>
            </a:pPr>
            <a:r>
              <a:rPr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https://discovery.sba.uniroma3.it/primo-explore/search?vid=39CAB_V1</a:t>
            </a:r>
          </a:p>
          <a:p>
            <a:pPr>
              <a:defRPr sz="1300"/>
            </a:pPr>
            <a:r>
              <a:t>(ultimo accesso a tutti i link della presentazione: 17/11/2020)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11.jpe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0" t="1675" r="0" b="0"/>
          <a:stretch>
            <a:fillRect/>
          </a:stretch>
        </p:blipFill>
        <p:spPr>
          <a:xfrm>
            <a:off x="7157253" y="772892"/>
            <a:ext cx="4861917" cy="8091708"/>
          </a:xfrm>
          <a:prstGeom prst="rect">
            <a:avLst/>
          </a:prstGeom>
        </p:spPr>
      </p:pic>
      <p:sp>
        <p:nvSpPr>
          <p:cNvPr id="151" name="Shape 151"/>
          <p:cNvSpPr/>
          <p:nvPr>
            <p:ph type="body" sz="quarter" idx="1"/>
          </p:nvPr>
        </p:nvSpPr>
        <p:spPr>
          <a:xfrm>
            <a:off x="452403" y="6562782"/>
            <a:ext cx="5834099" cy="2114076"/>
          </a:xfrm>
          <a:prstGeom prst="rect">
            <a:avLst/>
          </a:prstGeom>
        </p:spPr>
        <p:txBody>
          <a:bodyPr/>
          <a:lstStyle/>
          <a:p>
            <a:pPr algn="r" defTabSz="496569">
              <a:defRPr sz="1700"/>
            </a:pPr>
            <a:r>
              <a:t>“Siamo andati a raccogliere i cachi”</a:t>
            </a:r>
          </a:p>
          <a:p>
            <a:pPr algn="r" defTabSz="496569">
              <a:defRPr sz="1700"/>
            </a:pPr>
            <a:r>
              <a:t>ne </a:t>
            </a:r>
            <a:r>
              <a:rPr i="1"/>
              <a:t>Il Giornalone della Scuola</a:t>
            </a:r>
            <a:r>
              <a:t>, a.s. 1978-79</a:t>
            </a:r>
          </a:p>
          <a:p>
            <a:pPr algn="r" defTabSz="496569">
              <a:defRPr sz="1700"/>
            </a:pPr>
            <a:r>
              <a:t>Scuola materna comunale Don Gnocchi</a:t>
            </a:r>
          </a:p>
          <a:p>
            <a:pPr algn="r" defTabSz="496569">
              <a:defRPr sz="1600"/>
            </a:pPr>
            <a:r>
              <a:t>Coll. FP00001_012</a:t>
            </a:r>
          </a:p>
          <a:p>
            <a:pPr algn="r" defTabSz="496569">
              <a:defRPr sz="1600"/>
            </a:pPr>
            <a:r>
              <a:t>Versato nel fondo Pizzigoni dalla</a:t>
            </a:r>
          </a:p>
          <a:p>
            <a:pPr algn="r" defTabSz="496569">
              <a:defRPr sz="1600"/>
            </a:pPr>
            <a:r>
              <a:t>Prof.ssa Sandra Chistolini</a:t>
            </a:r>
          </a:p>
          <a:p>
            <a:pPr algn="r" defTabSz="496569">
              <a:defRPr sz="16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https://discovery.sba.uniroma3.it/primo-explore/search?vid=39CAB_V1</a:t>
            </a:r>
          </a:p>
        </p:txBody>
      </p:sp>
      <p:sp>
        <p:nvSpPr>
          <p:cNvPr id="152" name="Shape 152"/>
          <p:cNvSpPr/>
          <p:nvPr/>
        </p:nvSpPr>
        <p:spPr>
          <a:xfrm>
            <a:off x="952500" y="1134457"/>
            <a:ext cx="5334000" cy="541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just">
              <a:defRPr sz="3200"/>
            </a:pPr>
            <a:r>
              <a:t>Tipici di questo periodo sono il </a:t>
            </a:r>
            <a:r>
              <a:rPr i="1"/>
              <a:t>Giornalone</a:t>
            </a:r>
            <a:r>
              <a:t>, il </a:t>
            </a:r>
            <a:r>
              <a:rPr i="1"/>
              <a:t>Calendario</a:t>
            </a:r>
            <a:r>
              <a:t> e anche</a:t>
            </a:r>
            <a:r>
              <a:t> i Cicl</a:t>
            </a:r>
            <a:r>
              <a:t>i tra i quali riportiamo un esempio del ciclo</a:t>
            </a:r>
            <a:r>
              <a:t> della lana nella </a:t>
            </a:r>
            <a:r>
              <a:rPr i="1"/>
              <a:t>slide</a:t>
            </a:r>
            <a:r>
              <a:t> precedente</a:t>
            </a:r>
            <a:r>
              <a:t>.</a:t>
            </a:r>
            <a:r>
              <a:rPr>
                <a:solidFill>
                  <a:srgbClr val="FF0000"/>
                </a:solidFill>
              </a:rPr>
              <a:t> </a:t>
            </a:r>
          </a:p>
          <a:p>
            <a:pPr algn="just">
              <a:defRPr sz="3200">
                <a:solidFill>
                  <a:srgbClr val="FF0000"/>
                </a:solidFill>
              </a:defRPr>
            </a:pPr>
            <a:r>
              <a:rPr>
                <a:solidFill>
                  <a:srgbClr val="000000"/>
                </a:solidFill>
              </a:rPr>
              <a:t>Il bambino tocca con mano l’intimo rapporto tra i frutti della natura</a:t>
            </a:r>
            <a:r>
              <a:rPr>
                <a:solidFill>
                  <a:srgbClr val="000000"/>
                </a:solidFill>
              </a:rPr>
              <a:t>, il lavoro dell’uomo e il passare del tempo.</a:t>
            </a:r>
          </a:p>
        </p:txBody>
      </p:sp>
      <p:pic>
        <p:nvPicPr>
          <p:cNvPr id="153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96214" y="8694981"/>
            <a:ext cx="2012371" cy="993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12.jpe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0" t="7197" r="0" b="7196"/>
          <a:stretch>
            <a:fillRect/>
          </a:stretch>
        </p:blipFill>
        <p:spPr>
          <a:xfrm>
            <a:off x="927100" y="582800"/>
            <a:ext cx="11150758" cy="6748382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56" name="Shape 156"/>
          <p:cNvSpPr/>
          <p:nvPr>
            <p:ph type="body" sz="quarter" idx="1"/>
          </p:nvPr>
        </p:nvSpPr>
        <p:spPr>
          <a:xfrm>
            <a:off x="1270000" y="7811627"/>
            <a:ext cx="10464800" cy="1336176"/>
          </a:xfrm>
          <a:prstGeom prst="rect">
            <a:avLst/>
          </a:prstGeom>
        </p:spPr>
        <p:txBody>
          <a:bodyPr/>
          <a:lstStyle>
            <a:lvl1pPr algn="just" defTabSz="426466">
              <a:lnSpc>
                <a:spcPct val="90000"/>
              </a:lnSpc>
              <a:defRPr sz="2700"/>
            </a:lvl1pPr>
          </a:lstStyle>
          <a:p>
            <a:pPr/>
            <a:r>
              <a:t>Partecipano all’incontro con il mondo genitori, parenti, operai, artigiani ed esperti, che entrano nella scuola per presentare a bambini e bambine la propria arte e il proprio mestiere.</a:t>
            </a:r>
          </a:p>
        </p:txBody>
      </p:sp>
      <p:sp>
        <p:nvSpPr>
          <p:cNvPr id="157" name="Shape 157"/>
          <p:cNvSpPr/>
          <p:nvPr/>
        </p:nvSpPr>
        <p:spPr>
          <a:xfrm>
            <a:off x="1243418" y="7412695"/>
            <a:ext cx="1079766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500"/>
            </a:pPr>
            <a:r>
              <a:t>Fotografie attività scolastiche ed extrascolastiche, </a:t>
            </a: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https://discovery.sba.uniroma3.it/primo-explore/search?vid=39CAB_V1</a:t>
            </a:r>
          </a:p>
        </p:txBody>
      </p:sp>
      <p:pic>
        <p:nvPicPr>
          <p:cNvPr id="158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14516" y="8772226"/>
            <a:ext cx="1338174" cy="660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13.jpe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15" t="8784" r="5017" b="8783"/>
          <a:stretch>
            <a:fillRect/>
          </a:stretch>
        </p:blipFill>
        <p:spPr>
          <a:xfrm>
            <a:off x="7171991" y="544261"/>
            <a:ext cx="4917770" cy="7587414"/>
          </a:xfrm>
          <a:prstGeom prst="rect">
            <a:avLst/>
          </a:prstGeom>
          <a:ln w="25400">
            <a:solidFill>
              <a:srgbClr val="F3F7F5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61" name="Shape 161"/>
          <p:cNvSpPr/>
          <p:nvPr>
            <p:ph type="title"/>
          </p:nvPr>
        </p:nvSpPr>
        <p:spPr>
          <a:xfrm>
            <a:off x="827630" y="635000"/>
            <a:ext cx="5188343" cy="3739771"/>
          </a:xfrm>
          <a:prstGeom prst="rect">
            <a:avLst/>
          </a:prstGeom>
        </p:spPr>
        <p:txBody>
          <a:bodyPr/>
          <a:lstStyle>
            <a:lvl1pPr defTabSz="502412">
              <a:defRPr sz="4700"/>
            </a:lvl1pPr>
          </a:lstStyle>
          <a:p>
            <a:pPr/>
            <a:r>
              <a:t>Dipartimento di Scienze della Formazione, Università degli Studi Roma Tre</a:t>
            </a:r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xfrm>
            <a:off x="952500" y="4542476"/>
            <a:ext cx="5334000" cy="4102103"/>
          </a:xfrm>
          <a:prstGeom prst="rect">
            <a:avLst/>
          </a:prstGeom>
        </p:spPr>
        <p:txBody>
          <a:bodyPr/>
          <a:lstStyle/>
          <a:p>
            <a:pPr algn="just" defTabSz="435111">
              <a:lnSpc>
                <a:spcPct val="80000"/>
              </a:lnSpc>
              <a:defRPr sz="2352"/>
            </a:pPr>
            <a:r>
              <a:t>Dal 2004 all’interno del Dipartimento</a:t>
            </a:r>
            <a:r>
              <a:rPr cap="all"/>
              <a:t> </a:t>
            </a:r>
            <a:r>
              <a:t>di Scienze della Formazione dell’Università degli Studi Roma Tre, la professoressa Sandra Chistolini dirige </a:t>
            </a:r>
            <a:r>
              <a:t>il Fondo Pizzigoni, nato con lo scopo di documentare la diffusione del Metodo sperimentale nella scuola dell’infanzia dagli anni Cinquanta del secolo scorso ad oggi (</a:t>
            </a:r>
            <a:r>
              <a:t>Chistolini S., </a:t>
            </a:r>
            <a:r>
              <a:rPr i="1"/>
              <a:t>Il Fondo Pizzigoni e il metodo sperimentale nella scuola dell’infanzia</a:t>
            </a:r>
            <a:r>
              <a:t>, </a:t>
            </a: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http://www.tellusfolio.it/index.php?prec=%2Findex.php&amp;cmd=v&amp;id=23055</a:t>
            </a:r>
            <a:r>
              <a:t>).</a:t>
            </a:r>
          </a:p>
        </p:txBody>
      </p:sp>
      <p:pic>
        <p:nvPicPr>
          <p:cNvPr id="163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28109" y="8812285"/>
            <a:ext cx="1648347" cy="81387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7076798" y="8161393"/>
            <a:ext cx="510806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/>
            </a:pPr>
            <a:r>
              <a:t>Cassettiera e quadri del Fondo Pizzigoni contenenti opere</a:t>
            </a:r>
          </a:p>
          <a:p>
            <a:pPr>
              <a:defRPr sz="1500"/>
            </a:pPr>
            <a:r>
              <a:t>dei bambini di Sara Bertuzzi e versate dalla </a:t>
            </a:r>
          </a:p>
          <a:p>
            <a:pPr>
              <a:defRPr sz="1500"/>
            </a:pPr>
            <a:r>
              <a:t>Prof.ssa Sandra Chistolini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