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0"/>
  </p:notesMasterIdLst>
  <p:sldIdLst>
    <p:sldId id="263" r:id="rId5"/>
    <p:sldId id="262" r:id="rId6"/>
    <p:sldId id="259" r:id="rId7"/>
    <p:sldId id="256" r:id="rId8"/>
    <p:sldId id="26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341"/>
    <a:srgbClr val="0BA512"/>
    <a:srgbClr val="BFDC30"/>
    <a:srgbClr val="88E4F0"/>
    <a:srgbClr val="58BC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46D-795C-4142-8AE1-7DD0189EE3A4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851EF-3D61-4943-8F16-154B033F424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003CB-EC47-4C6B-AE3A-5A5FC9349426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6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67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01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25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23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545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61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38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97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22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30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787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479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83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266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235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435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22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93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502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786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43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4949-9012-4361-B20F-C510448B370E}" type="datetimeFigureOut">
              <a:rPr lang="it-IT" smtClean="0"/>
              <a:pPr/>
              <a:t>07/12/2017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C030B-DB38-4336-9283-FCBB2D1277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B532-0A85-4F01-A016-893EA74868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22C0-0B7C-41CB-9960-C3BB021184C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23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407C-EF13-42FD-9977-CD5398722E0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F5FDD-087D-4C01-946D-1CE6BA075E3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65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C66AA-0528-430B-9CCA-C77106DF338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07/12/2017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343CA-87C0-4765-829F-5A8D5413354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a.gramiccia1998@gmail.com" TargetMode="External"/><Relationship Id="rId7" Type="http://schemas.openxmlformats.org/officeDocument/2006/relationships/hyperlink" Target="mailto:menga.sara@tiscali.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elemastro1998@gmail.com" TargetMode="External"/><Relationship Id="rId5" Type="http://schemas.openxmlformats.org/officeDocument/2006/relationships/hyperlink" Target="mailto:mar.hykava@stud.uniroma3.it" TargetMode="External"/><Relationship Id="rId4" Type="http://schemas.openxmlformats.org/officeDocument/2006/relationships/hyperlink" Target="mailto:ant.guerrisi@stud.uniroma3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sandrachistolini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FullSizeRender (2)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5536" y="0"/>
            <a:ext cx="87484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4400" b="1" dirty="0" smtClean="0"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Laboratorio di Pedagogia </a:t>
            </a:r>
            <a:r>
              <a:rPr lang="it-IT" sz="4400" b="1" dirty="0"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G</a:t>
            </a:r>
            <a:r>
              <a:rPr lang="it-IT" sz="4400" b="1" dirty="0" smtClean="0">
                <a:solidFill>
                  <a:srgbClr val="0000FF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enerale </a:t>
            </a:r>
            <a:endParaRPr lang="it-IT" sz="4400" b="1" dirty="0">
              <a:solidFill>
                <a:srgbClr val="0000FF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7647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24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Transumanza Umana e Outdoor </a:t>
            </a:r>
            <a:r>
              <a:rPr lang="it-IT" sz="2400" b="1" dirty="0" err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E</a:t>
            </a:r>
            <a:r>
              <a:rPr lang="it-IT" sz="2400" b="1" dirty="0" err="1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ducation</a:t>
            </a:r>
            <a:r>
              <a:rPr lang="it-IT" sz="2400" b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24 Novembre 2017</a:t>
            </a:r>
            <a:endParaRPr lang="it-IT" sz="2400" b="1" dirty="0"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108520" y="2924944"/>
            <a:ext cx="9937104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61 </a:t>
            </a:r>
            <a:r>
              <a:rPr lang="it-IT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Gramiccia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Francesca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     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  <a:hlinkClick r:id="rId3"/>
              </a:rPr>
              <a:t>francesca.gramiccia1998@gmail.com</a:t>
            </a:r>
            <a:endPara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HRISTY"/>
            </a:endParaRPr>
          </a:p>
          <a:p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HRISTY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302 </a:t>
            </a:r>
            <a:r>
              <a:rPr lang="it-IT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Guerrisi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Antonella         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  <a:hlinkClick r:id="rId4"/>
              </a:rPr>
              <a:t>ant.guerrisi@stud.uniroma3.it</a:t>
            </a:r>
            <a:endPara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HRISTY"/>
            </a:endParaRPr>
          </a:p>
          <a:p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HRISTY"/>
            </a:endParaRPr>
          </a:p>
          <a:p>
            <a:pPr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28 </a:t>
            </a:r>
            <a:r>
              <a:rPr lang="it-IT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Hykava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 Mar’</a:t>
            </a:r>
            <a:r>
              <a:rPr lang="it-IT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yana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           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  <a:hlinkClick r:id="rId5"/>
              </a:rPr>
              <a:t>mar.hykava@stud.uniroma3.it</a:t>
            </a:r>
            <a:endParaRPr lang="it-IT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HRISTY"/>
            </a:endParaRPr>
          </a:p>
          <a:p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HRISTY"/>
            </a:endParaRPr>
          </a:p>
          <a:p>
            <a:pPr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62 </a:t>
            </a:r>
            <a:r>
              <a:rPr lang="it-IT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Mastrogiacomo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Eleonora  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  <a:hlinkClick r:id="rId6"/>
              </a:rPr>
              <a:t>elemastro1998@gmail.com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</a:t>
            </a:r>
          </a:p>
          <a:p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HRISTY"/>
            </a:endParaRPr>
          </a:p>
          <a:p>
            <a:pPr>
              <a:buFont typeface="Arial" pitchFamily="34" charset="0"/>
              <a:buChar char="•"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273 </a:t>
            </a:r>
            <a:r>
              <a:rPr lang="it-IT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Menga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/>
              </a:rPr>
              <a:t> Sara                  </a:t>
            </a:r>
            <a:r>
              <a:rPr lang="it-IT" sz="2600" b="1" dirty="0" smtClean="0">
                <a:solidFill>
                  <a:srgbClr val="FF0000"/>
                </a:solidFill>
                <a:latin typeface="AR CHRISTY"/>
              </a:rPr>
              <a:t>      </a:t>
            </a:r>
            <a:r>
              <a:rPr lang="it-IT" sz="2000" b="1" dirty="0" smtClean="0">
                <a:solidFill>
                  <a:srgbClr val="FF0000"/>
                </a:solidFill>
                <a:latin typeface="AR CHRISTY"/>
                <a:hlinkClick r:id="rId7"/>
              </a:rPr>
              <a:t>menga.sara@tiscali.it</a:t>
            </a:r>
            <a:endParaRPr lang="it-IT" sz="2000" b="1" dirty="0" smtClean="0">
              <a:solidFill>
                <a:srgbClr val="FF0000"/>
              </a:solidFill>
              <a:latin typeface="AR CHRISTY"/>
            </a:endParaRPr>
          </a:p>
          <a:p>
            <a:r>
              <a:rPr lang="it-IT" sz="2200" b="1" dirty="0" smtClean="0">
                <a:latin typeface="AR CHRISTY"/>
              </a:rPr>
              <a:t>                                                                                             </a:t>
            </a:r>
            <a:r>
              <a:rPr lang="it-IT" sz="2200" b="1" dirty="0" smtClean="0">
                <a:effectLst>
                  <a:reflection blurRad="6350" stA="60000" endA="900" endPos="60000" dist="29997" dir="5400000" sy="-100000" algn="bl" rotWithShape="0"/>
                </a:effectLst>
                <a:latin typeface="AR CHRISTY"/>
              </a:rPr>
              <a:t>F. </a:t>
            </a:r>
            <a:r>
              <a:rPr lang="it-IT" sz="2200" b="1" dirty="0" err="1" smtClean="0">
                <a:effectLst>
                  <a:reflection blurRad="6350" stA="60000" endA="900" endPos="60000" dist="29997" dir="5400000" sy="-100000" algn="bl" rotWithShape="0"/>
                </a:effectLst>
                <a:latin typeface="AR CHRISTY"/>
              </a:rPr>
              <a:t>Gramiccia</a:t>
            </a:r>
            <a:endParaRPr lang="it-IT" sz="2200" b="1" dirty="0" smtClean="0">
              <a:effectLst>
                <a:reflection blurRad="6350" stA="60000" endA="900" endPos="60000" dist="29997" dir="5400000" sy="-100000" algn="bl" rotWithShape="0"/>
              </a:effectLst>
              <a:latin typeface="AR CHRISTY"/>
            </a:endParaRPr>
          </a:p>
          <a:p>
            <a:pPr>
              <a:buFont typeface="Arial" pitchFamily="34" charset="0"/>
              <a:buChar char="•"/>
            </a:pPr>
            <a:endParaRPr lang="it-IT" sz="2200" b="1" dirty="0" smtClean="0">
              <a:solidFill>
                <a:srgbClr val="FF0000"/>
              </a:solidFill>
              <a:latin typeface="AR CHRISTY"/>
            </a:endParaRPr>
          </a:p>
          <a:p>
            <a:pPr>
              <a:buFont typeface="Arial" pitchFamily="34" charset="0"/>
              <a:buChar char="•"/>
            </a:pPr>
            <a:endParaRPr lang="it-IT" sz="2200" dirty="0" smtClean="0">
              <a:solidFill>
                <a:srgbClr val="FF0000"/>
              </a:solidFill>
              <a:latin typeface="AR CHRISTY"/>
            </a:endParaRPr>
          </a:p>
          <a:p>
            <a:endParaRPr lang="it-IT" sz="2200" dirty="0">
              <a:solidFill>
                <a:srgbClr val="FF0000"/>
              </a:solidFill>
              <a:latin typeface="AR CHRISTY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108520" y="1340768"/>
            <a:ext cx="98650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 CHRISTY" pitchFamily="2" charset="0"/>
              </a:rPr>
              <a:t>Cielo a </a:t>
            </a:r>
            <a:r>
              <a:rPr lang="it-IT" sz="3600" b="1" dirty="0" err="1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 CHRISTY" pitchFamily="2" charset="0"/>
              </a:rPr>
              <a:t>pecorelle…</a:t>
            </a:r>
            <a:r>
              <a:rPr lang="it-IT" sz="36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 CHRISTY" pitchFamily="2" charset="0"/>
              </a:rPr>
              <a:t> Educazione a </a:t>
            </a:r>
            <a:r>
              <a:rPr lang="it-IT" sz="35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 CHRISTY" pitchFamily="2" charset="0"/>
              </a:rPr>
              <a:t>catinelle</a:t>
            </a:r>
            <a:r>
              <a:rPr lang="it-IT" sz="36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 CHRISTY" pitchFamily="2" charset="0"/>
              </a:rPr>
              <a:t>! </a:t>
            </a:r>
            <a:endParaRPr lang="it-IT" sz="3600" b="1" dirty="0"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 CHRISTY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2348880"/>
            <a:ext cx="617989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sz="3200" b="1" i="1" dirty="0" smtClean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  <a:latin typeface="AR JULIAN" pitchFamily="2" charset="0"/>
              </a:rPr>
              <a:t>Gruppo 2 : Le pecore nell’ovile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4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0" name="Sottotitolo 4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" name="Immagine 11" descr="prato verde.jpg"/>
          <p:cNvPicPr>
            <a:picLocks noChangeAspect="1"/>
          </p:cNvPicPr>
          <p:nvPr/>
        </p:nvPicPr>
        <p:blipFill>
          <a:blip r:embed="rId3" cstate="print">
            <a:lum bright="28000" contrast="-2000"/>
          </a:blip>
          <a:stretch>
            <a:fillRect/>
          </a:stretch>
        </p:blipFill>
        <p:spPr>
          <a:xfrm>
            <a:off x="107504" y="692696"/>
            <a:ext cx="8928992" cy="60486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Rettangolo 12"/>
          <p:cNvSpPr/>
          <p:nvPr/>
        </p:nvSpPr>
        <p:spPr>
          <a:xfrm>
            <a:off x="179512" y="116632"/>
            <a:ext cx="8784976" cy="504056"/>
          </a:xfrm>
          <a:prstGeom prst="rect">
            <a:avLst/>
          </a:prstGeom>
          <a:solidFill>
            <a:srgbClr val="FFC000"/>
          </a:solidFill>
          <a:ln>
            <a:solidFill>
              <a:srgbClr val="0A5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Peculiarità della pastorizia urbana e </a:t>
            </a:r>
            <a:r>
              <a:rPr lang="it-IT" sz="2800" dirty="0" err="1" smtClean="0">
                <a:solidFill>
                  <a:srgbClr val="9BBB59">
                    <a:lumMod val="50000"/>
                  </a:srgb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periurbana</a:t>
            </a:r>
            <a:endParaRPr lang="it-IT" sz="2800" dirty="0" smtClean="0">
              <a:solidFill>
                <a:srgbClr val="9BBB59">
                  <a:lumMod val="50000"/>
                </a:srgbClr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3419872" y="2420888"/>
            <a:ext cx="2376264" cy="15121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A5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rgbClr val="C0504D">
                    <a:lumMod val="50000"/>
                  </a:srgbClr>
                </a:solidFill>
              </a:rPr>
              <a:t>Valorizzazione </a:t>
            </a:r>
          </a:p>
          <a:p>
            <a:pPr algn="ctr"/>
            <a:r>
              <a:rPr lang="it-IT" sz="2000" dirty="0" smtClean="0">
                <a:solidFill>
                  <a:srgbClr val="C0504D">
                    <a:lumMod val="50000"/>
                  </a:srgbClr>
                </a:solidFill>
              </a:rPr>
              <a:t>della transumanza</a:t>
            </a:r>
            <a:endParaRPr lang="it-IT" sz="2000" dirty="0">
              <a:solidFill>
                <a:srgbClr val="C0504D">
                  <a:lumMod val="50000"/>
                </a:srgbClr>
              </a:solidFill>
            </a:endParaRPr>
          </a:p>
        </p:txBody>
      </p:sp>
      <p:pic>
        <p:nvPicPr>
          <p:cNvPr id="25" name="Immagine 24" descr="pecore che pascolano sull appia antica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79512" y="764704"/>
            <a:ext cx="2304256" cy="1296144"/>
          </a:xfrm>
          <a:prstGeom prst="rect">
            <a:avLst/>
          </a:prstGeom>
          <a:ln>
            <a:solidFill>
              <a:srgbClr val="0A5E14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7" name="Rettangolo arrotondato 26"/>
          <p:cNvSpPr/>
          <p:nvPr/>
        </p:nvSpPr>
        <p:spPr>
          <a:xfrm>
            <a:off x="2555776" y="836712"/>
            <a:ext cx="2016224" cy="1224136"/>
          </a:xfrm>
          <a:prstGeom prst="roundRect">
            <a:avLst/>
          </a:prstGeom>
          <a:solidFill>
            <a:srgbClr val="0A5E14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Necessità dei paesi europei di avere una network sui percorsi di valorizzazione della transumanza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4644008" y="908720"/>
            <a:ext cx="1800200" cy="10801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A5E14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Ruolo positivo della pastorizia nella manutenzione del territorio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179512" y="2132856"/>
            <a:ext cx="2376264" cy="136815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A5E14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Rapporto tra pastorizia transumante e città, quale luogo privilegiato di scambio e di mercato per i beni di alto valore come latte, </a:t>
            </a:r>
            <a:r>
              <a:rPr lang="it-IT" sz="1400" dirty="0">
                <a:solidFill>
                  <a:prstClr val="white"/>
                </a:solidFill>
              </a:rPr>
              <a:t>f</a:t>
            </a:r>
            <a:r>
              <a:rPr lang="it-IT" sz="1400" dirty="0" smtClean="0">
                <a:solidFill>
                  <a:prstClr val="white"/>
                </a:solidFill>
              </a:rPr>
              <a:t>ormaggi e carne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179512" y="3573016"/>
            <a:ext cx="2376264" cy="936104"/>
          </a:xfrm>
          <a:prstGeom prst="roundRect">
            <a:avLst/>
          </a:prstGeom>
          <a:solidFill>
            <a:srgbClr val="0A5E14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Reperimento dei pascoli attraverso la banca delle terre agricole e le convenzioni pubbliche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179512" y="4581128"/>
            <a:ext cx="2376264" cy="7200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A5E14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Dare visibilità alla produzione e valorizzare il contenuto artigianale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6516216" y="2708920"/>
            <a:ext cx="2448272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A5E14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Formazione adeguata per le nuove generazione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2987824" y="4437112"/>
            <a:ext cx="3096344" cy="1584176"/>
          </a:xfrm>
          <a:prstGeom prst="roundRect">
            <a:avLst/>
          </a:prstGeom>
          <a:solidFill>
            <a:srgbClr val="0A5E14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In questo contesto è possibile parlare anche di transumanza umana cioè entrare nell’ottica di un attraversamento di luoghi naturali ricchi di storia e cultura e prendere coscienza che questi ambienti hanno bisogno di essere valorizzati 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6372200" y="4653136"/>
            <a:ext cx="2592288" cy="16561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A5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Scambio continuo tra contesto scolastico e naturale al fine di favorire un avvicinamento positivo del bambino a questo mondo, avendo modo di conoscere il ciclo vitale degli animali e l’origine dei cibi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43" name="Interruzione 42"/>
          <p:cNvSpPr/>
          <p:nvPr/>
        </p:nvSpPr>
        <p:spPr>
          <a:xfrm>
            <a:off x="6660232" y="6381328"/>
            <a:ext cx="2232248" cy="36004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0A5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Antonella </a:t>
            </a:r>
            <a:r>
              <a:rPr lang="it-IT" dirty="0" err="1">
                <a:solidFill>
                  <a:srgbClr val="C00000"/>
                </a:solidFill>
              </a:rPr>
              <a:t>G</a:t>
            </a:r>
            <a:r>
              <a:rPr lang="it-IT" dirty="0" err="1" smtClean="0">
                <a:solidFill>
                  <a:srgbClr val="C00000"/>
                </a:solidFill>
              </a:rPr>
              <a:t>uerrisi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2" name="Freccia a destra 21"/>
          <p:cNvSpPr/>
          <p:nvPr/>
        </p:nvSpPr>
        <p:spPr>
          <a:xfrm rot="14425820">
            <a:off x="3477564" y="2251600"/>
            <a:ext cx="482379" cy="160791"/>
          </a:xfrm>
          <a:prstGeom prst="rightArrow">
            <a:avLst>
              <a:gd name="adj1" fmla="val 50000"/>
              <a:gd name="adj2" fmla="val 3472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Freccia a destra 22"/>
          <p:cNvSpPr/>
          <p:nvPr/>
        </p:nvSpPr>
        <p:spPr>
          <a:xfrm rot="2686380" flipV="1">
            <a:off x="5295095" y="4126116"/>
            <a:ext cx="1323842" cy="15537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Freccia a destra 23"/>
          <p:cNvSpPr/>
          <p:nvPr/>
        </p:nvSpPr>
        <p:spPr>
          <a:xfrm rot="8745761" flipV="1">
            <a:off x="2536494" y="3572172"/>
            <a:ext cx="969587" cy="154861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6" name="Freccia a destra 25"/>
          <p:cNvSpPr/>
          <p:nvPr/>
        </p:nvSpPr>
        <p:spPr>
          <a:xfrm rot="1288572">
            <a:off x="5684708" y="3579224"/>
            <a:ext cx="767717" cy="15424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9" name="Freccia a destra 28"/>
          <p:cNvSpPr/>
          <p:nvPr/>
        </p:nvSpPr>
        <p:spPr>
          <a:xfrm rot="8176812">
            <a:off x="2420204" y="4064704"/>
            <a:ext cx="1417531" cy="1340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0" name="Freccia a destra 29"/>
          <p:cNvSpPr/>
          <p:nvPr/>
        </p:nvSpPr>
        <p:spPr>
          <a:xfrm rot="20171708" flipV="1">
            <a:off x="5647238" y="2524932"/>
            <a:ext cx="877779" cy="16082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7" name="Freccia a destra 36"/>
          <p:cNvSpPr/>
          <p:nvPr/>
        </p:nvSpPr>
        <p:spPr>
          <a:xfrm rot="5072069" flipV="1">
            <a:off x="4375245" y="4089056"/>
            <a:ext cx="484140" cy="18939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2" name="Freccia a destra 41"/>
          <p:cNvSpPr/>
          <p:nvPr/>
        </p:nvSpPr>
        <p:spPr>
          <a:xfrm rot="17793336" flipV="1">
            <a:off x="5080668" y="2171796"/>
            <a:ext cx="496018" cy="153271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4" name="Freccia a destra 43"/>
          <p:cNvSpPr/>
          <p:nvPr/>
        </p:nvSpPr>
        <p:spPr>
          <a:xfrm rot="11327845">
            <a:off x="2560062" y="2783408"/>
            <a:ext cx="876236" cy="1474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5" name="Freccia a destra 44"/>
          <p:cNvSpPr/>
          <p:nvPr/>
        </p:nvSpPr>
        <p:spPr>
          <a:xfrm rot="20711933">
            <a:off x="5827079" y="2944062"/>
            <a:ext cx="663358" cy="14082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35" name="Immagine 34" descr="C:\Users\lella\AppData\Local\Microsoft\Windows\Temporary Internet Files\Content.Word\IMG_7167.jpg"/>
          <p:cNvPicPr/>
          <p:nvPr/>
        </p:nvPicPr>
        <p:blipFill>
          <a:blip r:embed="rId5" cstate="print">
            <a:lum bright="4000"/>
          </a:blip>
          <a:srcRect l="12291" t="38115" r="33565" b="14734"/>
          <a:stretch>
            <a:fillRect/>
          </a:stretch>
        </p:blipFill>
        <p:spPr bwMode="auto">
          <a:xfrm>
            <a:off x="6516216" y="764704"/>
            <a:ext cx="24482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magine 45" descr="C:\Users\lella\AppData\Local\Microsoft\Windows\Temporary Internet Files\Content.Word\IMG_6784.jpg"/>
          <p:cNvPicPr/>
          <p:nvPr/>
        </p:nvPicPr>
        <p:blipFill>
          <a:blip r:embed="rId6" cstate="print"/>
          <a:srcRect l="28821" t="28038" r="35881" b="46862"/>
          <a:stretch>
            <a:fillRect/>
          </a:stretch>
        </p:blipFill>
        <p:spPr bwMode="auto">
          <a:xfrm>
            <a:off x="179512" y="5373216"/>
            <a:ext cx="2304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tangolo arrotondato 46"/>
          <p:cNvSpPr/>
          <p:nvPr/>
        </p:nvSpPr>
        <p:spPr>
          <a:xfrm>
            <a:off x="6444208" y="3284984"/>
            <a:ext cx="2520280" cy="1296144"/>
          </a:xfrm>
          <a:prstGeom prst="roundRect">
            <a:avLst/>
          </a:prstGeom>
          <a:solidFill>
            <a:srgbClr val="0A5E14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Intervento da parte delle istituzioni per risolvere problemi concreti, valorizzare la pastorizia e migliorare la qualità della vita dei pastori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48" name="Rettangolo arrotondato 47"/>
          <p:cNvSpPr/>
          <p:nvPr/>
        </p:nvSpPr>
        <p:spPr>
          <a:xfrm>
            <a:off x="6516216" y="2276872"/>
            <a:ext cx="2448272" cy="360040"/>
          </a:xfrm>
          <a:prstGeom prst="roundRect">
            <a:avLst/>
          </a:prstGeom>
          <a:solidFill>
            <a:srgbClr val="0A5E14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Problema generazionale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2627784" y="6165304"/>
            <a:ext cx="3672408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A5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prstClr val="white"/>
                </a:solidFill>
              </a:rPr>
              <a:t>Fonte: Seminario di Pastorizia Urbana e </a:t>
            </a:r>
            <a:r>
              <a:rPr lang="it-IT" sz="1400" dirty="0" err="1" smtClean="0">
                <a:solidFill>
                  <a:prstClr val="white"/>
                </a:solidFill>
              </a:rPr>
              <a:t>Periurbana</a:t>
            </a:r>
            <a:r>
              <a:rPr lang="it-IT" sz="1400" dirty="0" smtClean="0">
                <a:solidFill>
                  <a:prstClr val="white"/>
                </a:solidFill>
              </a:rPr>
              <a:t> - Roma 24 Novembre 2017</a:t>
            </a:r>
            <a:endParaRPr lang="it-IT" sz="1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950" y="1022915"/>
            <a:ext cx="3345873" cy="433849"/>
          </a:xfrm>
        </p:spPr>
        <p:txBody>
          <a:bodyPr>
            <a:normAutofit/>
          </a:bodyPr>
          <a:lstStyle/>
          <a:p>
            <a:r>
              <a:rPr lang="it-IT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Roma, 24 Novembre 2017 Cartiera Latina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9512" y="260648"/>
            <a:ext cx="8906156" cy="6877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31750"/>
          </a:effectLst>
        </p:spPr>
        <p:txBody>
          <a:bodyPr wrap="none" lIns="68580" tIns="34290" rIns="68580" bIns="34290" numCol="1">
            <a:prstTxWarp prst="textWave4">
              <a:avLst/>
            </a:prstTxWarp>
            <a:spAutoFit/>
          </a:bodyPr>
          <a:lstStyle/>
          <a:p>
            <a:pPr algn="ctr"/>
            <a:r>
              <a:rPr lang="it-IT" sz="2400" b="1" dirty="0">
                <a:ln w="0">
                  <a:solidFill>
                    <a:schemeClr val="accent6">
                      <a:lumMod val="50000"/>
                      <a:alpha val="30000"/>
                    </a:scheme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>
                  <a:glow rad="139700">
                    <a:srgbClr val="70AD47">
                      <a:lumMod val="60000"/>
                      <a:lumOff val="40000"/>
                      <a:alpha val="40000"/>
                    </a:srgbClr>
                  </a:glow>
                  <a:outerShdw blurRad="50800" dist="38100" algn="l" rotWithShape="0">
                    <a:srgbClr val="70AD47">
                      <a:lumMod val="50000"/>
                      <a:alpha val="76000"/>
                    </a:srgbClr>
                  </a:outerShdw>
                </a:effectLst>
                <a:latin typeface="Bradley Hand ITC" panose="03070402050302030203" pitchFamily="66" charset="0"/>
              </a:rPr>
              <a:t>Un sentiero verso… la (</a:t>
            </a:r>
            <a:r>
              <a:rPr lang="it-IT" sz="2400" b="1" dirty="0" err="1">
                <a:ln w="0">
                  <a:solidFill>
                    <a:schemeClr val="accent6">
                      <a:lumMod val="50000"/>
                      <a:alpha val="30000"/>
                    </a:scheme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>
                  <a:glow rad="139700">
                    <a:srgbClr val="70AD47">
                      <a:lumMod val="60000"/>
                      <a:lumOff val="40000"/>
                      <a:alpha val="40000"/>
                    </a:srgbClr>
                  </a:glow>
                  <a:outerShdw blurRad="50800" dist="38100" algn="l" rotWithShape="0">
                    <a:srgbClr val="70AD47">
                      <a:lumMod val="50000"/>
                      <a:alpha val="76000"/>
                    </a:srgbClr>
                  </a:outerShdw>
                </a:effectLst>
                <a:latin typeface="Bradley Hand ITC" panose="03070402050302030203" pitchFamily="66" charset="0"/>
              </a:rPr>
              <a:t>ri</a:t>
            </a:r>
            <a:r>
              <a:rPr lang="it-IT" sz="2400" b="1" dirty="0">
                <a:ln w="0">
                  <a:solidFill>
                    <a:schemeClr val="accent6">
                      <a:lumMod val="50000"/>
                      <a:alpha val="30000"/>
                    </a:scheme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>
                  <a:glow rad="139700">
                    <a:srgbClr val="70AD47">
                      <a:lumMod val="60000"/>
                      <a:lumOff val="40000"/>
                      <a:alpha val="40000"/>
                    </a:srgbClr>
                  </a:glow>
                  <a:outerShdw blurRad="50800" dist="38100" algn="l" rotWithShape="0">
                    <a:srgbClr val="70AD47">
                      <a:lumMod val="50000"/>
                      <a:alpha val="76000"/>
                    </a:srgbClr>
                  </a:outerShdw>
                </a:effectLst>
                <a:latin typeface="Bradley Hand ITC" panose="03070402050302030203" pitchFamily="66" charset="0"/>
              </a:rPr>
              <a:t>)scoperta della propria terra</a:t>
            </a:r>
          </a:p>
        </p:txBody>
      </p:sp>
      <p:sp>
        <p:nvSpPr>
          <p:cNvPr id="13" name="Rettangolo 12"/>
          <p:cNvSpPr/>
          <p:nvPr/>
        </p:nvSpPr>
        <p:spPr>
          <a:xfrm rot="16200000">
            <a:off x="-2125611" y="3048127"/>
            <a:ext cx="514350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t-IT" sz="4500" b="1" dirty="0">
                <a:ln w="0"/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</a:rPr>
              <a:t>OBIETTIVI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83568" y="2060848"/>
            <a:ext cx="3090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70AD47">
                    <a:lumMod val="60000"/>
                    <a:lumOff val="40000"/>
                  </a:srgbClr>
                </a:solidFill>
                <a:latin typeface="Bradley Hand ITC" panose="03070402050302030203" pitchFamily="66" charset="0"/>
              </a:rPr>
              <a:t>Recupero del valore ambientale e della sua biodiversità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33397" y="4033959"/>
            <a:ext cx="2964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70AD47">
                    <a:lumMod val="60000"/>
                    <a:lumOff val="40000"/>
                  </a:srgbClr>
                </a:solidFill>
                <a:latin typeface="Bradley Hand ITC" panose="03070402050302030203" pitchFamily="66" charset="0"/>
              </a:rPr>
              <a:t>Ridare vita ad una cultura della pastorizia… ormai dimenticata dall’uomo</a:t>
            </a:r>
          </a:p>
        </p:txBody>
      </p:sp>
      <p:sp>
        <p:nvSpPr>
          <p:cNvPr id="22" name="Nuvola 21"/>
          <p:cNvSpPr/>
          <p:nvPr/>
        </p:nvSpPr>
        <p:spPr>
          <a:xfrm rot="391935">
            <a:off x="6031287" y="1944548"/>
            <a:ext cx="3193200" cy="3050357"/>
          </a:xfrm>
          <a:prstGeom prst="cloud">
            <a:avLst/>
          </a:prstGeom>
          <a:gradFill>
            <a:gsLst>
              <a:gs pos="25000">
                <a:schemeClr val="accent1">
                  <a:lumMod val="6000"/>
                  <a:lumOff val="94000"/>
                  <a:alpha val="18000"/>
                </a:schemeClr>
              </a:gs>
              <a:gs pos="59000">
                <a:schemeClr val="accent1">
                  <a:lumMod val="45000"/>
                  <a:lumOff val="55000"/>
                  <a:alpha val="20000"/>
                </a:schemeClr>
              </a:gs>
              <a:gs pos="83000">
                <a:schemeClr val="accent1">
                  <a:lumMod val="45000"/>
                  <a:lumOff val="55000"/>
                  <a:alpha val="30000"/>
                </a:schemeClr>
              </a:gs>
              <a:gs pos="100000">
                <a:schemeClr val="accent1">
                  <a:lumMod val="30000"/>
                  <a:lumOff val="70000"/>
                  <a:alpha val="14000"/>
                </a:schemeClr>
              </a:gs>
            </a:gsLst>
            <a:lin ang="5400000" scaled="1"/>
          </a:gradFill>
          <a:ln>
            <a:noFill/>
          </a:ln>
          <a:effectLst>
            <a:glow rad="228600">
              <a:schemeClr val="accent6">
                <a:lumMod val="40000"/>
                <a:lumOff val="60000"/>
                <a:alpha val="40000"/>
              </a:schemeClr>
            </a:glow>
            <a:outerShdw blurRad="546100" dist="50800" dir="5400000" algn="ctr" rotWithShape="0">
              <a:schemeClr val="accent6">
                <a:lumMod val="40000"/>
                <a:lumOff val="60000"/>
                <a:alpha val="44000"/>
              </a:schemeClr>
            </a:outerShdw>
            <a:reflection blurRad="558800" stA="45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b="1" dirty="0">
              <a:solidFill>
                <a:srgbClr val="70AD47">
                  <a:lumMod val="50000"/>
                </a:srgb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it-IT" sz="1200" b="1" dirty="0">
                <a:solidFill>
                  <a:srgbClr val="70AD47">
                    <a:lumMod val="50000"/>
                  </a:srgbClr>
                </a:solidFill>
                <a:latin typeface="Bradley Hand ITC" panose="03070402050302030203" pitchFamily="66" charset="0"/>
              </a:rPr>
              <a:t>I nuovi maestri devono insegnare ai bambini  l’importanza del rispetto dell’ambiente…</a:t>
            </a:r>
          </a:p>
          <a:p>
            <a:pPr algn="ctr"/>
            <a:r>
              <a:rPr lang="it-IT" sz="1200" b="1" dirty="0">
                <a:solidFill>
                  <a:srgbClr val="70AD47">
                    <a:lumMod val="50000"/>
                  </a:srgbClr>
                </a:solidFill>
                <a:latin typeface="Bradley Hand ITC" panose="03070402050302030203" pitchFamily="66" charset="0"/>
              </a:rPr>
              <a:t>COME?</a:t>
            </a:r>
          </a:p>
          <a:p>
            <a:pPr algn="ctr"/>
            <a:r>
              <a:rPr lang="it-IT" sz="1200" b="1" dirty="0">
                <a:solidFill>
                  <a:srgbClr val="70AD47">
                    <a:lumMod val="50000"/>
                  </a:srgbClr>
                </a:solidFill>
                <a:latin typeface="Bradley Hand ITC" panose="03070402050302030203" pitchFamily="66" charset="0"/>
              </a:rPr>
              <a:t>Attraverso un viaggio di vita alla scoperta della natura e del suo funzionamento. Gli occhi dei bambini devono godere della realtà naturale che circonda il loro mondo, e portare i loro sensi alla ricoperta della vera essenza della natura.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203848" y="4653136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FC000">
                    <a:lumMod val="60000"/>
                    <a:lumOff val="40000"/>
                  </a:srgbClr>
                </a:solidFill>
                <a:latin typeface="Bradley Hand ITC" panose="03070402050302030203" pitchFamily="66" charset="0"/>
              </a:rPr>
              <a:t>Esperienza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779912" y="3789040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FC000">
                    <a:lumMod val="60000"/>
                    <a:lumOff val="40000"/>
                  </a:srgbClr>
                </a:solidFill>
                <a:latin typeface="Bradley Hand ITC" panose="03070402050302030203" pitchFamily="66" charset="0"/>
              </a:rPr>
              <a:t>Rispetto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4427984" y="3068960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FC000">
                    <a:lumMod val="60000"/>
                    <a:lumOff val="40000"/>
                  </a:srgbClr>
                </a:solidFill>
                <a:latin typeface="Bradley Hand ITC" panose="03070402050302030203" pitchFamily="66" charset="0"/>
              </a:rPr>
              <a:t>Conservazione</a:t>
            </a:r>
          </a:p>
        </p:txBody>
      </p:sp>
      <p:sp>
        <p:nvSpPr>
          <p:cNvPr id="35" name="Freccia circolare in su 34"/>
          <p:cNvSpPr/>
          <p:nvPr/>
        </p:nvSpPr>
        <p:spPr>
          <a:xfrm rot="17616525">
            <a:off x="4123493" y="4286034"/>
            <a:ext cx="982211" cy="268094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37" name="Freccia circolare a sinistra 36"/>
          <p:cNvSpPr/>
          <p:nvPr/>
        </p:nvSpPr>
        <p:spPr>
          <a:xfrm rot="13294025">
            <a:off x="3934856" y="2827975"/>
            <a:ext cx="311678" cy="1019456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black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58332" y="6127031"/>
            <a:ext cx="9085668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«I bimbi… riconoscono il profumo della corteccia, apprezzano il tepore del Sole, sguazzano allegramente nelle pozzanghere, scoprono le meraviglie della natura…» Sandra </a:t>
            </a:r>
            <a:r>
              <a:rPr lang="it-IT" sz="1400" b="1" dirty="0" err="1">
                <a:solidFill>
                  <a:srgbClr val="92D050"/>
                </a:solidFill>
                <a:latin typeface="Bradley Hand ITC" panose="03070402050302030203" pitchFamily="66" charset="0"/>
              </a:rPr>
              <a:t>Chistolini</a:t>
            </a:r>
            <a:r>
              <a:rPr lang="it-IT" sz="1400" b="1" dirty="0">
                <a:solidFill>
                  <a:srgbClr val="92D050"/>
                </a:solidFill>
                <a:latin typeface="Bradley Hand ITC" panose="03070402050302030203" pitchFamily="66" charset="0"/>
              </a:rPr>
              <a:t> in ‘’Pedagogia della Natura’'</a:t>
            </a:r>
          </a:p>
          <a:p>
            <a:endParaRPr lang="it-IT" sz="1350" b="1" dirty="0">
              <a:solidFill>
                <a:prstClr val="black"/>
              </a:solidFill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047" y="2713852"/>
            <a:ext cx="1842003" cy="1239083"/>
          </a:xfrm>
          <a:prstGeom prst="rect">
            <a:avLst/>
          </a:prstGeom>
          <a:ln>
            <a:noFill/>
          </a:ln>
          <a:effectLst>
            <a:glow rad="127000">
              <a:schemeClr val="accent6">
                <a:lumMod val="60000"/>
                <a:lumOff val="40000"/>
                <a:alpha val="39000"/>
              </a:schemeClr>
            </a:glow>
            <a:softEdge rad="112500"/>
          </a:effectLst>
        </p:spPr>
      </p:pic>
      <p:sp>
        <p:nvSpPr>
          <p:cNvPr id="43" name="CasellaDiTesto 42"/>
          <p:cNvSpPr txBox="1"/>
          <p:nvPr/>
        </p:nvSpPr>
        <p:spPr>
          <a:xfrm>
            <a:off x="-180528" y="5733256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>
                <a:solidFill>
                  <a:srgbClr val="70AD47">
                    <a:lumMod val="60000"/>
                    <a:lumOff val="40000"/>
                  </a:srgbClr>
                </a:solidFill>
                <a:latin typeface="Bradley Hand ITC" panose="03070402050302030203" pitchFamily="66" charset="0"/>
              </a:rPr>
              <a:t>«IL PARCO HA IL COMPITO DI CONSERVARE VALORI GENERATI DAL RAPPORTO STRAORDINARIAMENTE ESEMPLARE, TRA NATURA E PRESENZA DELL’UOMO..» Un parco unico al mondo, Parco regionale dell’Appia Antica</a:t>
            </a: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365104"/>
            <a:ext cx="1147229" cy="1375187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lumMod val="60000"/>
                <a:lumOff val="40000"/>
                <a:alpha val="24000"/>
              </a:schemeClr>
            </a:glow>
            <a:softEdge rad="112500"/>
          </a:effectLst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2942" y="1197591"/>
            <a:ext cx="1986688" cy="1231600"/>
          </a:xfrm>
          <a:prstGeom prst="rect">
            <a:avLst/>
          </a:prstGeom>
          <a:ln>
            <a:noFill/>
          </a:ln>
          <a:effectLst>
            <a:glow rad="127000">
              <a:schemeClr val="accent2">
                <a:lumMod val="40000"/>
                <a:lumOff val="60000"/>
                <a:alpha val="43000"/>
              </a:schemeClr>
            </a:glow>
            <a:softEdge rad="112500"/>
          </a:effectLst>
        </p:spPr>
      </p:pic>
      <p:sp>
        <p:nvSpPr>
          <p:cNvPr id="47" name="CasellaDiTesto 46"/>
          <p:cNvSpPr txBox="1"/>
          <p:nvPr/>
        </p:nvSpPr>
        <p:spPr>
          <a:xfrm>
            <a:off x="7452320" y="6557918"/>
            <a:ext cx="15536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b="1" dirty="0">
                <a:solidFill>
                  <a:srgbClr val="FFC000">
                    <a:lumMod val="60000"/>
                    <a:lumOff val="40000"/>
                  </a:srgbClr>
                </a:solidFill>
                <a:latin typeface="Bradley Hand ITC" panose="03070402050302030203" pitchFamily="66" charset="0"/>
              </a:rPr>
              <a:t>Mar’yana Hykava</a:t>
            </a:r>
          </a:p>
        </p:txBody>
      </p:sp>
    </p:spTree>
    <p:extLst>
      <p:ext uri="{BB962C8B-B14F-4D97-AF65-F5344CB8AC3E}">
        <p14:creationId xmlns:p14="http://schemas.microsoft.com/office/powerpoint/2010/main" xmlns="" val="18098159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73024" y="116632"/>
            <a:ext cx="9217024" cy="864096"/>
          </a:xfrm>
          <a:solidFill>
            <a:schemeClr val="accent3">
              <a:lumMod val="50000"/>
              <a:alpha val="53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sz="4800" b="1" cap="all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Schoolbook" pitchFamily="18" charset="0"/>
              </a:rPr>
              <a:t>LA SCUOLA NELLA FATTORIA</a:t>
            </a:r>
            <a:endParaRPr lang="it-IT" sz="4800" b="1" cap="all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6984776" cy="1584176"/>
          </a:xfrm>
          <a:solidFill>
            <a:schemeClr val="accent3">
              <a:lumMod val="50000"/>
              <a:alpha val="27000"/>
            </a:schemeClr>
          </a:solidFill>
          <a:effectLst>
            <a:outerShdw dir="540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l"/>
            <a:r>
              <a:rPr lang="it-IT" sz="1400" b="1" dirty="0" smtClean="0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Il caposaldo dell’ </a:t>
            </a:r>
            <a:r>
              <a:rPr lang="it-IT" sz="1400" b="1" i="1" dirty="0" smtClean="0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Outdoor </a:t>
            </a:r>
            <a:r>
              <a:rPr lang="en-US" sz="1400" b="1" i="1" dirty="0" smtClean="0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Education</a:t>
            </a:r>
            <a:r>
              <a:rPr lang="it-IT" sz="1400" b="1" i="1" dirty="0" smtClean="0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 </a:t>
            </a:r>
            <a:r>
              <a:rPr lang="it-IT" sz="1400" b="1" dirty="0" smtClean="0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è il rapporto quotidiano tra i bambini e la natura. E’ importante svolgere con i bambini delle attività in ambienti stimolanti e motivanti,promuovendo il gioco come fonte di apprendimento e come strumento per interagire con l’ambiente. Ovviamente il gioco non viene inteso soltanto come attività ludica,bensì anche e soprattutto come mezzo per compiere esperienze dirette e sperimentare cose nuove.</a:t>
            </a:r>
          </a:p>
          <a:p>
            <a:pPr algn="l"/>
            <a:endParaRPr lang="it-IT" sz="1400" b="1" dirty="0">
              <a:ln w="63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6581001"/>
            <a:ext cx="46440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entury" pitchFamily="18" charset="0"/>
              </a:rPr>
              <a:t>Proposta di educazione per bambini della scuola dell’infanzia</a:t>
            </a:r>
            <a:endParaRPr lang="it-IT" sz="1200" b="1" dirty="0">
              <a:latin typeface="Century" pitchFamily="18" charset="0"/>
            </a:endParaRPr>
          </a:p>
        </p:txBody>
      </p:sp>
      <p:pic>
        <p:nvPicPr>
          <p:cNvPr id="11" name="Immagine 10" descr="asinel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68717">
            <a:off x="7134855" y="2511709"/>
            <a:ext cx="1836345" cy="1377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 descr="thI9G6CE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6439">
            <a:off x="7235301" y="1121809"/>
            <a:ext cx="1551589" cy="1417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asellaDiTesto 16"/>
          <p:cNvSpPr txBox="1"/>
          <p:nvPr/>
        </p:nvSpPr>
        <p:spPr>
          <a:xfrm>
            <a:off x="5652120" y="4293096"/>
            <a:ext cx="3384376" cy="2246769"/>
          </a:xfrm>
          <a:prstGeom prst="rect">
            <a:avLst/>
          </a:prstGeom>
          <a:solidFill>
            <a:schemeClr val="accent3">
              <a:lumMod val="50000"/>
              <a:alpha val="49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it-IT" sz="1400" b="1" spc="150" dirty="0" smtClean="0">
                <a:ln w="1143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Obiettivi:</a:t>
            </a:r>
          </a:p>
          <a:p>
            <a:r>
              <a:rPr lang="it-IT" sz="1400" b="1" spc="150" dirty="0" smtClean="0">
                <a:ln w="1143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⋆Fornire delle esperienze e delle conoscenze per valorizzare l’ambiente;</a:t>
            </a:r>
          </a:p>
          <a:p>
            <a:r>
              <a:rPr lang="it-IT" sz="1400" b="1" spc="150" dirty="0" smtClean="0">
                <a:ln w="1143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⋆Favorire interesse e rispetto per l’ambiente;</a:t>
            </a:r>
          </a:p>
          <a:p>
            <a:r>
              <a:rPr lang="it-IT" sz="1400" b="1" spc="150" dirty="0" smtClean="0">
                <a:ln w="1143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⋆Sollecitare l’autostima e l’autocontrollo del bambino;</a:t>
            </a:r>
          </a:p>
          <a:p>
            <a:r>
              <a:rPr lang="it-IT" sz="1400" b="1" spc="150" dirty="0" smtClean="0">
                <a:ln w="1143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⋆Stimolare il senso di    responsabilità;</a:t>
            </a:r>
            <a:endParaRPr lang="it-IT" sz="1400" b="1" spc="150" dirty="0">
              <a:ln w="1143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7504" y="2708921"/>
            <a:ext cx="4104456" cy="3816423"/>
          </a:xfrm>
          <a:prstGeom prst="rect">
            <a:avLst/>
          </a:prstGeom>
          <a:solidFill>
            <a:schemeClr val="accent3">
              <a:lumMod val="50000"/>
              <a:alpha val="49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it-IT" sz="135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Nella fattoria i bambini possono:</a:t>
            </a:r>
          </a:p>
          <a:p>
            <a:r>
              <a:rPr lang="it-IT" sz="135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⋆Giocare,imparare e crescere allo stesso tempo;</a:t>
            </a:r>
          </a:p>
          <a:p>
            <a:r>
              <a:rPr lang="it-IT" sz="135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⋆Prendersi cura delle piante e degli animali;</a:t>
            </a:r>
          </a:p>
          <a:p>
            <a:r>
              <a:rPr lang="it-IT" sz="135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⋆Osservare e conoscere diversi animali da fattoria;</a:t>
            </a:r>
          </a:p>
          <a:p>
            <a:r>
              <a:rPr lang="it-IT" sz="135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⋆Partecipare a laboratori appositi per le attività produttive della fattoria(es. fare il pane o il formaggio);</a:t>
            </a:r>
          </a:p>
          <a:p>
            <a:r>
              <a:rPr lang="it-IT" sz="135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⋆Fare merenda con i prodotti provenienti esclusivamente dalla fattoria;</a:t>
            </a:r>
          </a:p>
          <a:p>
            <a:r>
              <a:rPr lang="it-IT" sz="135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⋆Fare degli incontri con agricoltori e allevatori per recuperare l’importanza del rapporto tra uomo e natura;</a:t>
            </a:r>
          </a:p>
          <a:p>
            <a:endParaRPr lang="it-IT" sz="1400" b="1" spc="150" dirty="0" smtClean="0">
              <a:ln w="11430"/>
              <a:solidFill>
                <a:srgbClr val="F8F8F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entury" pitchFamily="18" charset="0"/>
            </a:endParaRPr>
          </a:p>
          <a:p>
            <a:endParaRPr lang="it-IT" sz="1400" b="1" spc="150" dirty="0">
              <a:ln w="11430"/>
              <a:solidFill>
                <a:srgbClr val="F8F8F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entury" pitchFamily="18" charset="0"/>
            </a:endParaRPr>
          </a:p>
        </p:txBody>
      </p:sp>
      <p:pic>
        <p:nvPicPr>
          <p:cNvPr id="15" name="Immagine 14" descr="imag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40074">
            <a:off x="3975451" y="5556334"/>
            <a:ext cx="1495338" cy="1120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asellaDiTesto 17"/>
          <p:cNvSpPr txBox="1"/>
          <p:nvPr/>
        </p:nvSpPr>
        <p:spPr>
          <a:xfrm>
            <a:off x="7196031" y="6581001"/>
            <a:ext cx="19479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Century" pitchFamily="18" charset="0"/>
              </a:rPr>
              <a:t>Eleonora </a:t>
            </a:r>
            <a:r>
              <a:rPr lang="it-IT" sz="1200" b="1" dirty="0" err="1" smtClean="0">
                <a:latin typeface="Century" pitchFamily="18" charset="0"/>
              </a:rPr>
              <a:t>Mastrogiacomo</a:t>
            </a:r>
            <a:endParaRPr lang="it-IT" sz="1200" b="1" dirty="0">
              <a:latin typeface="Century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55976" y="2996952"/>
            <a:ext cx="2304256" cy="954107"/>
          </a:xfrm>
          <a:prstGeom prst="rect">
            <a:avLst/>
          </a:prstGeom>
          <a:solidFill>
            <a:schemeClr val="accent3">
              <a:lumMod val="50000"/>
              <a:alpha val="54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r>
              <a:rPr lang="it-IT" sz="140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Fonti:</a:t>
            </a:r>
          </a:p>
          <a:p>
            <a:r>
              <a:rPr lang="it-IT" sz="140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⋆Libro ‘’Pedagogia Della Natura’’- Sandra </a:t>
            </a:r>
            <a:r>
              <a:rPr lang="it-IT" sz="1400" b="1" spc="150" dirty="0" err="1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Chistolini</a:t>
            </a:r>
            <a:r>
              <a:rPr lang="it-IT" sz="1400" b="1" spc="150" dirty="0" smtClean="0">
                <a:ln w="11430"/>
                <a:solidFill>
                  <a:srgbClr val="F8F8F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entury" pitchFamily="18" charset="0"/>
              </a:rPr>
              <a:t>.</a:t>
            </a:r>
            <a:endParaRPr lang="it-IT" sz="1400" b="1" spc="150" dirty="0">
              <a:ln w="11430"/>
              <a:solidFill>
                <a:srgbClr val="F8F8F8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17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6561" y="2570652"/>
            <a:ext cx="5392290" cy="387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M.I.T.E.</a:t>
            </a:r>
          </a:p>
          <a:p>
            <a:pPr algn="ctr"/>
            <a:r>
              <a:rPr lang="it-IT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Multiple </a:t>
            </a:r>
            <a:r>
              <a:rPr lang="it-IT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Interaction</a:t>
            </a:r>
            <a:r>
              <a:rPr lang="it-IT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 Team </a:t>
            </a:r>
            <a:r>
              <a:rPr lang="it-IT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Education</a:t>
            </a:r>
            <a:endParaRPr lang="it-IT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825" y="1698535"/>
            <a:ext cx="2627784" cy="23391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Algerian" pitchFamily="82" charset="0"/>
                <a:cs typeface="Aharoni" pitchFamily="2" charset="-79"/>
              </a:rPr>
              <a:t>EFFETTI</a:t>
            </a:r>
          </a:p>
          <a:p>
            <a:r>
              <a:rPr lang="it-IT" sz="1600" dirty="0" smtClean="0">
                <a:solidFill>
                  <a:prstClr val="black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Sensibilizzazione sull’ attuale emergenza della pastorizia, presentazione degli strumenti utili allo sviluppo di una rete d’intervento sul territorio.</a:t>
            </a:r>
            <a:endParaRPr lang="it-IT" sz="1600" dirty="0">
              <a:solidFill>
                <a:prstClr val="black"/>
              </a:solidFill>
              <a:effectLst>
                <a:glow rad="139700">
                  <a:srgbClr val="FFFF00">
                    <a:alpha val="40000"/>
                  </a:srgbClr>
                </a:glo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9" name="CasellaDiTesto 8"/>
          <p:cNvSpPr txBox="1"/>
          <p:nvPr/>
        </p:nvSpPr>
        <p:spPr>
          <a:xfrm flipH="1">
            <a:off x="36578" y="4475076"/>
            <a:ext cx="2623031" cy="18158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prstClr val="black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Algerian" pitchFamily="82" charset="0"/>
                <a:cs typeface="Aharoni" pitchFamily="2" charset="-79"/>
              </a:rPr>
              <a:t>NUOVE CONOSCENZE</a:t>
            </a:r>
          </a:p>
          <a:p>
            <a:r>
              <a:rPr lang="it-IT" sz="1600" dirty="0" smtClean="0">
                <a:solidFill>
                  <a:prstClr val="black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Definizione del ruolo sociale e culturale del pastore e panoramica sulle realtà che agiscono nel territorio regionale</a:t>
            </a:r>
            <a:endParaRPr lang="it-IT" sz="1600" dirty="0">
              <a:solidFill>
                <a:prstClr val="black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62706" y="1412776"/>
            <a:ext cx="4429774" cy="95410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Algerian" pitchFamily="82" charset="0"/>
                <a:cs typeface="Aharoni" pitchFamily="2" charset="-79"/>
              </a:rPr>
              <a:t>ABILITà</a:t>
            </a:r>
            <a:endParaRPr lang="it-IT" sz="1400" dirty="0" smtClean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Algerian" pitchFamily="82" charset="0"/>
              <a:cs typeface="Aharoni" pitchFamily="2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Raccolta dei dati emersi in sede seminariale;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Elaborazione e riflessione sulle informazioni;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400" dirty="0" smtClean="0">
                <a:solidFill>
                  <a:prstClr val="black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Collaborazione tra compagni e docente</a:t>
            </a:r>
            <a:endParaRPr lang="it-IT" sz="1400" dirty="0">
              <a:solidFill>
                <a:prstClr val="black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05303" y="2555925"/>
            <a:ext cx="2664296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lgerian" pitchFamily="82" charset="0"/>
                <a:cs typeface="Aharoni" pitchFamily="2" charset="-79"/>
              </a:rPr>
              <a:t>MEZZI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Appunti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Smartphone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Fotocamera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Sito </a:t>
            </a:r>
            <a:r>
              <a:rPr lang="it-IT" sz="1200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  <a:hlinkClick r:id="rId4"/>
              </a:rPr>
              <a:t>www.sandrachistolini.it</a:t>
            </a:r>
            <a:endParaRPr lang="it-IT" sz="1200" dirty="0" smtClean="0">
              <a:solidFill>
                <a:prstClr val="black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latin typeface="Arial Rounded MT Bold" pitchFamily="34" charset="0"/>
              <a:cs typeface="Aharoni" pitchFamily="2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Email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 err="1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Skype</a:t>
            </a:r>
            <a:endParaRPr lang="it-IT" sz="1200" dirty="0" smtClean="0">
              <a:solidFill>
                <a:prstClr val="black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latin typeface="Arial Rounded MT Bold" pitchFamily="34" charset="0"/>
              <a:cs typeface="Aharoni" pitchFamily="2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 err="1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Whatsapp</a:t>
            </a:r>
            <a:endParaRPr lang="it-IT" sz="1200" dirty="0" smtClean="0">
              <a:solidFill>
                <a:prstClr val="black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latin typeface="Arial Rounded MT Bold" pitchFamily="34" charset="0"/>
              <a:cs typeface="Aharoni" pitchFamily="2" charset="-79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sz="1200" dirty="0" smtClean="0">
                <a:solidFill>
                  <a:prstClr val="black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PowerPoint</a:t>
            </a:r>
            <a:endParaRPr lang="it-IT" sz="1200" dirty="0">
              <a:solidFill>
                <a:prstClr val="black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05303" y="4509700"/>
            <a:ext cx="2664296" cy="224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Algerian" pitchFamily="82" charset="0"/>
                <a:cs typeface="Aharoni" pitchFamily="2" charset="-79"/>
              </a:rPr>
              <a:t>RISULTATI</a:t>
            </a:r>
          </a:p>
          <a:p>
            <a:r>
              <a:rPr lang="it-IT" sz="1400" dirty="0" smtClean="0">
                <a:solidFill>
                  <a:prstClr val="black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  <a:cs typeface="Aharoni" pitchFamily="2" charset="-79"/>
              </a:rPr>
              <a:t>Il gruppo si ritiene soddisfatto della collaborazione con la docente e per aver partecipato attivamente al confronto tra i convegnisti. Infine per l’ opportunità di approccio a strumenti funzionali ed efficaci. </a:t>
            </a:r>
            <a:endParaRPr lang="it-IT" sz="1400" dirty="0">
              <a:solidFill>
                <a:prstClr val="black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971647" y="2355"/>
            <a:ext cx="1097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solidFill>
                  <a:prstClr val="black"/>
                </a:solidFill>
              </a:rPr>
              <a:t>Sara Menga</a:t>
            </a:r>
            <a:endParaRPr lang="it-IT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3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662</TotalTime>
  <Words>736</Words>
  <Application>Microsoft Office PowerPoint</Application>
  <PresentationFormat>Presentazione su schermo (4:3)</PresentationFormat>
  <Paragraphs>86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Tema di Office</vt:lpstr>
      <vt:lpstr>1_Tema di Office</vt:lpstr>
      <vt:lpstr>2_Tema di Office</vt:lpstr>
      <vt:lpstr>3_Tema di Office</vt:lpstr>
      <vt:lpstr>Diapositiva 1</vt:lpstr>
      <vt:lpstr>Diapositiva 2</vt:lpstr>
      <vt:lpstr>Diapositiva 3</vt:lpstr>
      <vt:lpstr>LA SCUOLA NELLA FATTORIA</vt:lpstr>
      <vt:lpstr>Diapositiva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16</cp:revision>
  <dcterms:created xsi:type="dcterms:W3CDTF">2017-12-02T11:27:48Z</dcterms:created>
  <dcterms:modified xsi:type="dcterms:W3CDTF">2017-12-07T19:19:51Z</dcterms:modified>
</cp:coreProperties>
</file>