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2" r:id="rId2"/>
    <p:sldId id="263" r:id="rId3"/>
    <p:sldId id="264" r:id="rId4"/>
    <p:sldId id="265" r:id="rId5"/>
    <p:sldId id="266" r:id="rId6"/>
    <p:sldId id="267"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81755-087A-49DD-B109-F625835221ED}" type="datetimeFigureOut">
              <a:rPr lang="it-IT" smtClean="0"/>
              <a:t>07/12/2017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369E3-605E-47C5-B679-E36B2BED19FA}" type="slidenum">
              <a:rPr lang="it-IT" smtClean="0"/>
              <a:t>‹N›</a:t>
            </a:fld>
            <a:endParaRPr lang="it-IT"/>
          </a:p>
        </p:txBody>
      </p:sp>
    </p:spTree>
    <p:extLst>
      <p:ext uri="{BB962C8B-B14F-4D97-AF65-F5344CB8AC3E}">
        <p14:creationId xmlns:p14="http://schemas.microsoft.com/office/powerpoint/2010/main" val="80337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86A082-D0C9-4286-93D2-4AF04FE4F7B2}" type="slidenum">
              <a:rPr lang="it-IT" smtClean="0"/>
              <a:t>1</a:t>
            </a:fld>
            <a:endParaRPr lang="it-IT"/>
          </a:p>
        </p:txBody>
      </p:sp>
    </p:spTree>
    <p:extLst>
      <p:ext uri="{BB962C8B-B14F-4D97-AF65-F5344CB8AC3E}">
        <p14:creationId xmlns:p14="http://schemas.microsoft.com/office/powerpoint/2010/main" val="427806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E86A082-D0C9-4286-93D2-4AF04FE4F7B2}" type="slidenum">
              <a:rPr lang="it-IT" smtClean="0"/>
              <a:t>4</a:t>
            </a:fld>
            <a:endParaRPr lang="it-IT"/>
          </a:p>
        </p:txBody>
      </p:sp>
    </p:spTree>
    <p:extLst>
      <p:ext uri="{BB962C8B-B14F-4D97-AF65-F5344CB8AC3E}">
        <p14:creationId xmlns:p14="http://schemas.microsoft.com/office/powerpoint/2010/main" val="409756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BC7321-2097-46B9-ACF3-75694EC15967}" type="datetimeFigureOut">
              <a:rPr lang="it-IT" smtClean="0"/>
              <a:t>07/12/2017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277141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C7321-2097-46B9-ACF3-75694EC15967}" type="datetimeFigureOut">
              <a:rPr lang="it-IT" smtClean="0"/>
              <a:t>07/12/2017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104430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C7321-2097-46B9-ACF3-75694EC15967}" type="datetimeFigureOut">
              <a:rPr lang="it-IT" smtClean="0"/>
              <a:t>07/12/2017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310784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BC7321-2097-46B9-ACF3-75694EC15967}" type="datetimeFigureOut">
              <a:rPr lang="it-IT" smtClean="0"/>
              <a:t>07/12/2017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80178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6BC7321-2097-46B9-ACF3-75694EC15967}" type="datetimeFigureOut">
              <a:rPr lang="it-IT" smtClean="0"/>
              <a:t>07/12/2017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274434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BC7321-2097-46B9-ACF3-75694EC15967}" type="datetimeFigureOut">
              <a:rPr lang="it-IT" smtClean="0"/>
              <a:t>07/12/2017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321979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BC7321-2097-46B9-ACF3-75694EC15967}" type="datetimeFigureOut">
              <a:rPr lang="it-IT" smtClean="0"/>
              <a:t>07/12/2017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228764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BC7321-2097-46B9-ACF3-75694EC15967}" type="datetimeFigureOut">
              <a:rPr lang="it-IT" smtClean="0"/>
              <a:t>07/12/2017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363379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BC7321-2097-46B9-ACF3-75694EC15967}" type="datetimeFigureOut">
              <a:rPr lang="it-IT" smtClean="0"/>
              <a:t>07/12/2017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43326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BC7321-2097-46B9-ACF3-75694EC15967}" type="datetimeFigureOut">
              <a:rPr lang="it-IT" smtClean="0"/>
              <a:t>07/12/2017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10194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6BC7321-2097-46B9-ACF3-75694EC15967}" type="datetimeFigureOut">
              <a:rPr lang="it-IT" smtClean="0"/>
              <a:t>07/12/2017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A3DE39-5065-4B5D-909C-E0FB607756D3}" type="slidenum">
              <a:rPr lang="it-IT" smtClean="0"/>
              <a:t>‹N›</a:t>
            </a:fld>
            <a:endParaRPr lang="it-IT"/>
          </a:p>
        </p:txBody>
      </p:sp>
    </p:spTree>
    <p:extLst>
      <p:ext uri="{BB962C8B-B14F-4D97-AF65-F5344CB8AC3E}">
        <p14:creationId xmlns:p14="http://schemas.microsoft.com/office/powerpoint/2010/main" val="71150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C7321-2097-46B9-ACF3-75694EC15967}" type="datetimeFigureOut">
              <a:rPr lang="it-IT" smtClean="0"/>
              <a:t>07/12/2017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3DE39-5065-4B5D-909C-E0FB607756D3}" type="slidenum">
              <a:rPr lang="it-IT" smtClean="0"/>
              <a:t>‹N›</a:t>
            </a:fld>
            <a:endParaRPr lang="it-IT"/>
          </a:p>
        </p:txBody>
      </p:sp>
    </p:spTree>
    <p:extLst>
      <p:ext uri="{BB962C8B-B14F-4D97-AF65-F5344CB8AC3E}">
        <p14:creationId xmlns:p14="http://schemas.microsoft.com/office/powerpoint/2010/main" val="1462373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14300" y="-100013"/>
            <a:ext cx="12415838" cy="6958013"/>
          </a:xfrm>
          <a:prstGeom prst="rect">
            <a:avLst/>
          </a:prstGeom>
        </p:spPr>
      </p:pic>
      <p:sp>
        <p:nvSpPr>
          <p:cNvPr id="3" name="CasellaDiTesto 2"/>
          <p:cNvSpPr txBox="1"/>
          <p:nvPr/>
        </p:nvSpPr>
        <p:spPr>
          <a:xfrm>
            <a:off x="4757740" y="314325"/>
            <a:ext cx="6986588" cy="1015663"/>
          </a:xfrm>
          <a:prstGeom prst="rect">
            <a:avLst/>
          </a:prstGeom>
          <a:noFill/>
          <a:ln>
            <a:noFill/>
          </a:ln>
        </p:spPr>
        <p:txBody>
          <a:bodyPr wrap="square" rtlCol="0">
            <a:spAutoFit/>
          </a:bodyPr>
          <a:lstStyle/>
          <a:p>
            <a:pPr algn="ctr"/>
            <a:r>
              <a:rPr lang="it-IT" sz="2000" b="1" dirty="0" smtClean="0">
                <a:ln w="10160">
                  <a:solidFill>
                    <a:schemeClr val="accent2"/>
                  </a:solidFill>
                  <a:prstDash val="solid"/>
                </a:ln>
                <a:solidFill>
                  <a:schemeClr val="bg1"/>
                </a:solidFill>
              </a:rPr>
              <a:t>LABORATORIO DI PEDAGOGIA GENERALE</a:t>
            </a:r>
          </a:p>
          <a:p>
            <a:pPr algn="ctr"/>
            <a:r>
              <a:rPr lang="it-IT" sz="2000" b="1" dirty="0" smtClean="0">
                <a:ln w="10160">
                  <a:solidFill>
                    <a:schemeClr val="accent2"/>
                  </a:solidFill>
                  <a:prstDash val="solid"/>
                </a:ln>
                <a:solidFill>
                  <a:schemeClr val="bg1"/>
                </a:solidFill>
              </a:rPr>
              <a:t>24 NOVEMBRE 2017</a:t>
            </a:r>
          </a:p>
          <a:p>
            <a:pPr algn="ctr"/>
            <a:endParaRPr lang="it-IT" sz="2000" b="1" dirty="0">
              <a:ln w="0">
                <a:solidFill>
                  <a:schemeClr val="accent2">
                    <a:lumMod val="75000"/>
                  </a:schemeClr>
                </a:solidFill>
              </a:ln>
              <a:solidFill>
                <a:schemeClr val="bg1"/>
              </a:solidFill>
              <a:effectLst>
                <a:outerShdw blurRad="38100" dist="19050" dir="2700000" algn="tl" rotWithShape="0">
                  <a:schemeClr val="dk1">
                    <a:alpha val="40000"/>
                  </a:schemeClr>
                </a:outerShdw>
              </a:effectLst>
            </a:endParaRPr>
          </a:p>
        </p:txBody>
      </p:sp>
      <p:sp>
        <p:nvSpPr>
          <p:cNvPr id="4" name="CasellaDiTesto 3"/>
          <p:cNvSpPr txBox="1"/>
          <p:nvPr/>
        </p:nvSpPr>
        <p:spPr>
          <a:xfrm>
            <a:off x="3571876" y="1200151"/>
            <a:ext cx="8843963" cy="1323439"/>
          </a:xfrm>
          <a:prstGeom prst="rect">
            <a:avLst/>
          </a:prstGeom>
          <a:noFill/>
        </p:spPr>
        <p:txBody>
          <a:bodyPr wrap="square" rtlCol="0">
            <a:spAutoFit/>
          </a:bodyPr>
          <a:lstStyle/>
          <a:p>
            <a:pPr algn="ctr"/>
            <a:r>
              <a:rPr lang="it-IT" sz="4000" dirty="0">
                <a:ln w="0">
                  <a:solidFill>
                    <a:schemeClr val="accent2"/>
                  </a:solidFill>
                </a:ln>
                <a:solidFill>
                  <a:schemeClr val="accent2"/>
                </a:solidFill>
                <a:effectLst>
                  <a:outerShdw blurRad="38100" dist="38100" dir="2700000" algn="tl">
                    <a:srgbClr val="000000">
                      <a:alpha val="43137"/>
                    </a:srgbClr>
                  </a:outerShdw>
                </a:effectLst>
                <a:latin typeface="Mistral" pitchFamily="66" charset="0"/>
              </a:rPr>
              <a:t>LA NATURA CI INSEGNA…..</a:t>
            </a:r>
          </a:p>
          <a:p>
            <a:pPr algn="ctr"/>
            <a:r>
              <a:rPr lang="it-IT" sz="4000" dirty="0">
                <a:ln w="0">
                  <a:solidFill>
                    <a:schemeClr val="accent2"/>
                  </a:solidFill>
                </a:ln>
                <a:solidFill>
                  <a:schemeClr val="accent2"/>
                </a:solidFill>
                <a:effectLst>
                  <a:outerShdw blurRad="38100" dist="38100" dir="2700000" algn="tl">
                    <a:srgbClr val="000000">
                      <a:alpha val="43137"/>
                    </a:srgbClr>
                  </a:outerShdw>
                </a:effectLst>
                <a:latin typeface="Mistral" pitchFamily="66" charset="0"/>
              </a:rPr>
              <a:t>….LA NATURA SI AMA</a:t>
            </a:r>
          </a:p>
        </p:txBody>
      </p:sp>
      <p:pic>
        <p:nvPicPr>
          <p:cNvPr id="7" name="Immagine 6"/>
          <p:cNvPicPr>
            <a:picLocks noChangeAspect="1"/>
          </p:cNvPicPr>
          <p:nvPr/>
        </p:nvPicPr>
        <p:blipFill>
          <a:blip r:embed="rId4"/>
          <a:stretch>
            <a:fillRect/>
          </a:stretch>
        </p:blipFill>
        <p:spPr>
          <a:xfrm>
            <a:off x="400049" y="4914635"/>
            <a:ext cx="3097036" cy="1743607"/>
          </a:xfrm>
          <a:prstGeom prst="rect">
            <a:avLst/>
          </a:prstGeom>
        </p:spPr>
      </p:pic>
      <p:sp>
        <p:nvSpPr>
          <p:cNvPr id="11" name="CasellaDiTesto 10"/>
          <p:cNvSpPr txBox="1"/>
          <p:nvPr/>
        </p:nvSpPr>
        <p:spPr>
          <a:xfrm>
            <a:off x="857251" y="5800726"/>
            <a:ext cx="2586038" cy="738664"/>
          </a:xfrm>
          <a:prstGeom prst="rect">
            <a:avLst/>
          </a:prstGeom>
          <a:noFill/>
        </p:spPr>
        <p:txBody>
          <a:bodyPr wrap="square" rtlCol="0">
            <a:spAutoFit/>
          </a:bodyPr>
          <a:lstStyle/>
          <a:p>
            <a:r>
              <a:rPr lang="it-IT" sz="1400" dirty="0">
                <a:solidFill>
                  <a:schemeClr val="bg1"/>
                </a:solidFill>
              </a:rPr>
              <a:t>Seminario Internazionale Pastorizia Urbana e Periurbana</a:t>
            </a:r>
            <a:br>
              <a:rPr lang="it-IT" sz="1400" dirty="0">
                <a:solidFill>
                  <a:schemeClr val="bg1"/>
                </a:solidFill>
              </a:rPr>
            </a:br>
            <a:r>
              <a:rPr lang="it-IT" sz="1400" dirty="0">
                <a:solidFill>
                  <a:schemeClr val="bg1"/>
                </a:solidFill>
              </a:rPr>
              <a:t>Prof.ssa Sandra Chistolini </a:t>
            </a:r>
          </a:p>
        </p:txBody>
      </p:sp>
      <p:sp>
        <p:nvSpPr>
          <p:cNvPr id="12" name="CasellaDiTesto 11"/>
          <p:cNvSpPr txBox="1"/>
          <p:nvPr/>
        </p:nvSpPr>
        <p:spPr>
          <a:xfrm>
            <a:off x="10165804" y="6488668"/>
            <a:ext cx="1606530" cy="369332"/>
          </a:xfrm>
          <a:prstGeom prst="rect">
            <a:avLst/>
          </a:prstGeom>
          <a:noFill/>
        </p:spPr>
        <p:txBody>
          <a:bodyPr wrap="none" rtlCol="0">
            <a:spAutoFit/>
          </a:bodyPr>
          <a:lstStyle/>
          <a:p>
            <a:r>
              <a:rPr lang="it-IT" b="1" dirty="0" smtClean="0"/>
              <a:t>Alessia Micheli</a:t>
            </a:r>
            <a:endParaRPr lang="it-IT" b="1" dirty="0"/>
          </a:p>
        </p:txBody>
      </p:sp>
      <p:pic>
        <p:nvPicPr>
          <p:cNvPr id="16" name="Immagine 15"/>
          <p:cNvPicPr>
            <a:picLocks noChangeAspect="1"/>
          </p:cNvPicPr>
          <p:nvPr/>
        </p:nvPicPr>
        <p:blipFill>
          <a:blip r:embed="rId5"/>
          <a:stretch>
            <a:fillRect/>
          </a:stretch>
        </p:blipFill>
        <p:spPr>
          <a:xfrm>
            <a:off x="5132217" y="3574724"/>
            <a:ext cx="5413717" cy="4566300"/>
          </a:xfrm>
          <a:prstGeom prst="rect">
            <a:avLst/>
          </a:prstGeom>
        </p:spPr>
      </p:pic>
      <p:sp>
        <p:nvSpPr>
          <p:cNvPr id="18" name="CasellaDiTesto 17"/>
          <p:cNvSpPr txBox="1"/>
          <p:nvPr/>
        </p:nvSpPr>
        <p:spPr>
          <a:xfrm>
            <a:off x="6443662" y="3271838"/>
            <a:ext cx="3128963" cy="471488"/>
          </a:xfrm>
          <a:prstGeom prst="rect">
            <a:avLst/>
          </a:prstGeom>
          <a:noFill/>
        </p:spPr>
        <p:txBody>
          <a:bodyPr wrap="square" rtlCol="0">
            <a:spAutoFit/>
          </a:bodyPr>
          <a:lstStyle/>
          <a:p>
            <a:endParaRPr lang="it-IT" dirty="0"/>
          </a:p>
        </p:txBody>
      </p:sp>
      <p:sp>
        <p:nvSpPr>
          <p:cNvPr id="20" name="Rettangolo arrotondato 19"/>
          <p:cNvSpPr/>
          <p:nvPr/>
        </p:nvSpPr>
        <p:spPr>
          <a:xfrm>
            <a:off x="6372225" y="3128962"/>
            <a:ext cx="2986088" cy="514350"/>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2">
                  <a:lumMod val="20000"/>
                  <a:lumOff val="80000"/>
                </a:schemeClr>
              </a:solidFill>
            </a:endParaRPr>
          </a:p>
        </p:txBody>
      </p:sp>
      <p:sp>
        <p:nvSpPr>
          <p:cNvPr id="5" name="CasellaDiTesto 4"/>
          <p:cNvSpPr txBox="1"/>
          <p:nvPr/>
        </p:nvSpPr>
        <p:spPr>
          <a:xfrm>
            <a:off x="6329361" y="3143251"/>
            <a:ext cx="3057527" cy="461665"/>
          </a:xfrm>
          <a:prstGeom prst="rect">
            <a:avLst/>
          </a:prstGeom>
          <a:noFill/>
          <a:ln>
            <a:noFill/>
          </a:ln>
        </p:spPr>
        <p:txBody>
          <a:bodyPr wrap="square" rtlCol="0">
            <a:spAutoFit/>
          </a:bodyPr>
          <a:lstStyle/>
          <a:p>
            <a:pPr algn="ctr"/>
            <a:r>
              <a:rPr lang="it-IT" sz="2400" b="1" dirty="0" smtClean="0">
                <a:ln w="11430">
                  <a:solidFill>
                    <a:schemeClr val="accent2"/>
                  </a:solidFill>
                </a:ln>
                <a:solidFill>
                  <a:schemeClr val="accent2"/>
                </a:solidFill>
                <a:latin typeface="Mistral" pitchFamily="66" charset="0"/>
              </a:rPr>
              <a:t>«METTIAMOCI </a:t>
            </a:r>
            <a:r>
              <a:rPr lang="it-IT" sz="2400" b="1" dirty="0">
                <a:ln w="11430">
                  <a:solidFill>
                    <a:schemeClr val="accent2"/>
                  </a:solidFill>
                </a:ln>
                <a:solidFill>
                  <a:schemeClr val="accent2"/>
                </a:solidFill>
                <a:latin typeface="Mistral" pitchFamily="66" charset="0"/>
              </a:rPr>
              <a:t>IN </a:t>
            </a:r>
            <a:r>
              <a:rPr lang="it-IT" sz="2400" b="1" dirty="0" smtClean="0">
                <a:ln w="11430">
                  <a:solidFill>
                    <a:schemeClr val="accent2"/>
                  </a:solidFill>
                </a:ln>
                <a:solidFill>
                  <a:schemeClr val="accent2"/>
                </a:solidFill>
                <a:latin typeface="Mistral" pitchFamily="66" charset="0"/>
              </a:rPr>
              <a:t>ASCOLTO»</a:t>
            </a:r>
            <a:endParaRPr lang="it-IT" sz="2400" b="1" dirty="0">
              <a:ln w="11430">
                <a:solidFill>
                  <a:schemeClr val="accent2"/>
                </a:solidFill>
              </a:ln>
              <a:solidFill>
                <a:schemeClr val="accent2"/>
              </a:solidFill>
              <a:latin typeface="Mistral" pitchFamily="66" charset="0"/>
            </a:endParaRPr>
          </a:p>
        </p:txBody>
      </p:sp>
    </p:spTree>
    <p:extLst>
      <p:ext uri="{BB962C8B-B14F-4D97-AF65-F5344CB8AC3E}">
        <p14:creationId xmlns:p14="http://schemas.microsoft.com/office/powerpoint/2010/main" val="3267664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42876"/>
            <a:ext cx="12192000" cy="7272339"/>
          </a:xfrm>
          <a:prstGeom prst="rect">
            <a:avLst/>
          </a:prstGeom>
        </p:spPr>
      </p:pic>
      <p:sp>
        <p:nvSpPr>
          <p:cNvPr id="6" name="CasellaDiTesto 5"/>
          <p:cNvSpPr txBox="1"/>
          <p:nvPr/>
        </p:nvSpPr>
        <p:spPr>
          <a:xfrm>
            <a:off x="4572001" y="0"/>
            <a:ext cx="4500562" cy="461665"/>
          </a:xfrm>
          <a:prstGeom prst="rect">
            <a:avLst/>
          </a:prstGeom>
          <a:noFill/>
        </p:spPr>
        <p:txBody>
          <a:bodyPr wrap="square" rtlCol="0">
            <a:spAutoFit/>
          </a:bodyPr>
          <a:lstStyle/>
          <a:p>
            <a:r>
              <a:rPr lang="it-IT" sz="2400" b="1" dirty="0" smtClean="0">
                <a:solidFill>
                  <a:srgbClr val="002060"/>
                </a:solidFill>
                <a:latin typeface="Times New Roman" panose="02020603050405020304" pitchFamily="18" charset="0"/>
                <a:cs typeface="Times New Roman" panose="02020603050405020304" pitchFamily="18" charset="0"/>
              </a:rPr>
              <a:t>Peculiarità degli interventi</a:t>
            </a:r>
            <a:endParaRPr lang="it-IT" sz="2400" b="1" dirty="0">
              <a:solidFill>
                <a:srgbClr val="002060"/>
              </a:solidFill>
              <a:latin typeface="Times New Roman" panose="02020603050405020304" pitchFamily="18" charset="0"/>
              <a:cs typeface="Times New Roman" panose="02020603050405020304" pitchFamily="18" charset="0"/>
            </a:endParaRPr>
          </a:p>
        </p:txBody>
      </p:sp>
      <p:sp>
        <p:nvSpPr>
          <p:cNvPr id="7" name="Rettangolo arrotondato 6"/>
          <p:cNvSpPr/>
          <p:nvPr/>
        </p:nvSpPr>
        <p:spPr>
          <a:xfrm>
            <a:off x="232803" y="485775"/>
            <a:ext cx="5925110" cy="3186111"/>
          </a:xfrm>
          <a:prstGeom prst="roundRect">
            <a:avLst/>
          </a:prstGeom>
          <a:ln/>
          <a:effectLst>
            <a:glow rad="2286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8" name="Rettangolo 7"/>
          <p:cNvSpPr/>
          <p:nvPr/>
        </p:nvSpPr>
        <p:spPr>
          <a:xfrm>
            <a:off x="276225" y="485418"/>
            <a:ext cx="5910263" cy="3139321"/>
          </a:xfrm>
          <a:prstGeom prst="rect">
            <a:avLst/>
          </a:prstGeom>
        </p:spPr>
        <p:txBody>
          <a:bodyPr wrap="square">
            <a:spAutoFit/>
          </a:bodyPr>
          <a:lstStyle/>
          <a:p>
            <a:pPr algn="ctr"/>
            <a:r>
              <a:rPr lang="it-IT" sz="1600" b="1" dirty="0" smtClean="0">
                <a:solidFill>
                  <a:srgbClr val="0A3E1A"/>
                </a:solidFill>
                <a:latin typeface="Times New Roman" panose="02020603050405020304" pitchFamily="18" charset="0"/>
                <a:cs typeface="Times New Roman" panose="02020603050405020304" pitchFamily="18" charset="0"/>
              </a:rPr>
              <a:t>P</a:t>
            </a:r>
            <a:r>
              <a:rPr lang="it-IT" b="1" dirty="0" smtClean="0">
                <a:solidFill>
                  <a:srgbClr val="0A3E1A"/>
                </a:solidFill>
                <a:latin typeface="Times New Roman" panose="02020603050405020304" pitchFamily="18" charset="0"/>
                <a:cs typeface="Times New Roman" panose="02020603050405020304" pitchFamily="18" charset="0"/>
              </a:rPr>
              <a:t>archi protetti</a:t>
            </a:r>
          </a:p>
          <a:p>
            <a:pPr algn="just"/>
            <a:r>
              <a:rPr lang="it-IT" sz="1500" b="1" dirty="0" smtClean="0">
                <a:latin typeface="Times New Roman" panose="02020603050405020304" pitchFamily="18" charset="0"/>
                <a:cs typeface="Times New Roman" panose="02020603050405020304" pitchFamily="18" charset="0"/>
              </a:rPr>
              <a:t>Presidente Parco Regionale Appia Antica </a:t>
            </a:r>
            <a:r>
              <a:rPr lang="it-IT" sz="1500" dirty="0" smtClean="0">
                <a:latin typeface="Times New Roman" panose="02020603050405020304" pitchFamily="18" charset="0"/>
                <a:cs typeface="Times New Roman" panose="02020603050405020304" pitchFamily="18" charset="0"/>
              </a:rPr>
              <a:t>- Mario Tozzi ha affermato che oggi la pastorizia è un polo di attrazione per coloro che abitano in città e aderiscono alle attività che propone il parco.</a:t>
            </a:r>
          </a:p>
          <a:p>
            <a:pPr algn="just" fontAlgn="t"/>
            <a:r>
              <a:rPr lang="it-IT" sz="1500" b="1" dirty="0" smtClean="0">
                <a:latin typeface="Times New Roman" panose="02020603050405020304" pitchFamily="18" charset="0"/>
                <a:cs typeface="Times New Roman" panose="02020603050405020304" pitchFamily="18" charset="0"/>
              </a:rPr>
              <a:t>Direttore generale Patrimonio Isole Canarie </a:t>
            </a:r>
            <a:r>
              <a:rPr lang="it-IT" sz="1500" dirty="0" smtClean="0">
                <a:latin typeface="Times New Roman" panose="02020603050405020304" pitchFamily="18" charset="0"/>
                <a:cs typeface="Times New Roman" panose="02020603050405020304" pitchFamily="18" charset="0"/>
              </a:rPr>
              <a:t>- M. Ángel Clavijo Redondo ha presentato il progetto «Caminaria», che intende recuperare le storiche strade delle isole dell’Arcipelago che per secoli sono stati utilizzate per gli spostamenti con il bestiame. Esse sono un patrimonio culturale sconosciuto alle nuove generazioni.</a:t>
            </a:r>
          </a:p>
          <a:p>
            <a:pPr algn="just" fontAlgn="t"/>
            <a:r>
              <a:rPr lang="it-IT" sz="1500" b="1" dirty="0" smtClean="0">
                <a:latin typeface="Times New Roman" panose="02020603050405020304" pitchFamily="18" charset="0"/>
                <a:cs typeface="Times New Roman" panose="02020603050405020304" pitchFamily="18" charset="0"/>
              </a:rPr>
              <a:t>Assessore insulare Patrimonio di Tenerife </a:t>
            </a:r>
            <a:r>
              <a:rPr lang="it-IT" sz="1500" dirty="0" smtClean="0">
                <a:latin typeface="Times New Roman" panose="02020603050405020304" pitchFamily="18" charset="0"/>
                <a:cs typeface="Times New Roman" panose="02020603050405020304" pitchFamily="18" charset="0"/>
              </a:rPr>
              <a:t>- Josefa María Mesa Mora afferma che il 50% del territorio di Tenerife è protetto e in questi luoghi è diffusa la pastorizia dalla costa alla montagna. Ha presentato l’iniziativa di una networking tra Isole Canarie, via Appia e Svezia.</a:t>
            </a:r>
            <a:endParaRPr lang="it-IT" sz="1500" dirty="0">
              <a:latin typeface="Times New Roman" panose="02020603050405020304" pitchFamily="18" charset="0"/>
              <a:cs typeface="Times New Roman" panose="02020603050405020304" pitchFamily="18" charset="0"/>
            </a:endParaRPr>
          </a:p>
        </p:txBody>
      </p:sp>
      <p:sp>
        <p:nvSpPr>
          <p:cNvPr id="9" name="Rettangolo arrotondato 8"/>
          <p:cNvSpPr/>
          <p:nvPr/>
        </p:nvSpPr>
        <p:spPr>
          <a:xfrm>
            <a:off x="6500812" y="790855"/>
            <a:ext cx="5548593" cy="2523845"/>
          </a:xfrm>
          <a:prstGeom prst="roundRect">
            <a:avLst/>
          </a:prstGeom>
          <a:effectLst>
            <a:glow rad="1397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6643688" y="801781"/>
            <a:ext cx="5329238" cy="2446824"/>
          </a:xfrm>
          <a:prstGeom prst="rect">
            <a:avLst/>
          </a:prstGeom>
          <a:noFill/>
          <a:ln>
            <a:noFill/>
          </a:ln>
        </p:spPr>
        <p:txBody>
          <a:bodyPr wrap="square" rtlCol="0">
            <a:spAutoFit/>
          </a:bodyPr>
          <a:lstStyle/>
          <a:p>
            <a:pPr algn="ctr"/>
            <a:r>
              <a:rPr lang="it-IT" b="1" dirty="0" smtClean="0">
                <a:solidFill>
                  <a:schemeClr val="accent2">
                    <a:lumMod val="50000"/>
                  </a:schemeClr>
                </a:solidFill>
                <a:latin typeface="Times New Roman" panose="02020603050405020304" pitchFamily="18" charset="0"/>
                <a:cs typeface="Times New Roman" panose="02020603050405020304" pitchFamily="18" charset="0"/>
              </a:rPr>
              <a:t>Pastori e agricoltori</a:t>
            </a:r>
          </a:p>
          <a:p>
            <a:pPr algn="just"/>
            <a:r>
              <a:rPr lang="it-IT" sz="1500" b="1" dirty="0">
                <a:latin typeface="Times New Roman" panose="02020603050405020304" pitchFamily="18" charset="0"/>
                <a:cs typeface="Times New Roman" panose="02020603050405020304" pitchFamily="18" charset="0"/>
              </a:rPr>
              <a:t>I pastori dell’Agro </a:t>
            </a:r>
            <a:r>
              <a:rPr lang="it-IT" sz="1500" dirty="0">
                <a:latin typeface="Times New Roman" panose="02020603050405020304" pitchFamily="18" charset="0"/>
                <a:cs typeface="Times New Roman" panose="02020603050405020304" pitchFamily="18" charset="0"/>
              </a:rPr>
              <a:t>- Mauro Delfini ha affermato che a causa delle norme vigenti che non permettono più ai pastori di spostarsi con il </a:t>
            </a:r>
            <a:r>
              <a:rPr lang="it-IT" sz="1500" dirty="0" smtClean="0">
                <a:latin typeface="Times New Roman" panose="02020603050405020304" pitchFamily="18" charset="0"/>
                <a:cs typeface="Times New Roman" panose="02020603050405020304" pitchFamily="18" charset="0"/>
              </a:rPr>
              <a:t>gregge, la </a:t>
            </a:r>
            <a:r>
              <a:rPr lang="it-IT" sz="1500" dirty="0">
                <a:latin typeface="Times New Roman" panose="02020603050405020304" pitchFamily="18" charset="0"/>
                <a:cs typeface="Times New Roman" panose="02020603050405020304" pitchFamily="18" charset="0"/>
              </a:rPr>
              <a:t>pastorizia romana sta scomparendo e con essa scompaiono </a:t>
            </a:r>
            <a:r>
              <a:rPr lang="it-IT" sz="1500" dirty="0" smtClean="0">
                <a:latin typeface="Times New Roman" panose="02020603050405020304" pitchFamily="18" charset="0"/>
                <a:cs typeface="Times New Roman" panose="02020603050405020304" pitchFamily="18" charset="0"/>
              </a:rPr>
              <a:t>alcuni </a:t>
            </a:r>
            <a:r>
              <a:rPr lang="it-IT" sz="1500" dirty="0">
                <a:latin typeface="Times New Roman" panose="02020603050405020304" pitchFamily="18" charset="0"/>
                <a:cs typeface="Times New Roman" panose="02020603050405020304" pitchFamily="18" charset="0"/>
              </a:rPr>
              <a:t>sapori, come quello del pecorino romano, la ricotta romana, l’abbacchio romano.</a:t>
            </a:r>
          </a:p>
          <a:p>
            <a:pPr algn="just"/>
            <a:r>
              <a:rPr lang="it-IT" sz="1500" b="1" dirty="0">
                <a:latin typeface="Times New Roman" panose="02020603050405020304" pitchFamily="18" charset="0"/>
                <a:cs typeface="Times New Roman" panose="02020603050405020304" pitchFamily="18" charset="0"/>
              </a:rPr>
              <a:t>Tradizione e qualità </a:t>
            </a:r>
            <a:r>
              <a:rPr lang="it-IT" sz="1500" dirty="0">
                <a:latin typeface="Times New Roman" panose="02020603050405020304" pitchFamily="18" charset="0"/>
                <a:cs typeface="Times New Roman" panose="02020603050405020304" pitchFamily="18" charset="0"/>
              </a:rPr>
              <a:t>- Tonino Pira ha raccontato la storia dell’azienda della sua famiglia. La </a:t>
            </a:r>
            <a:r>
              <a:rPr lang="it-IT" sz="1500" dirty="0" smtClean="0">
                <a:latin typeface="Times New Roman" panose="02020603050405020304" pitchFamily="18" charset="0"/>
                <a:cs typeface="Times New Roman" panose="02020603050405020304" pitchFamily="18" charset="0"/>
              </a:rPr>
              <a:t>«Cantina» </a:t>
            </a:r>
            <a:r>
              <a:rPr lang="it-IT" sz="1500" dirty="0">
                <a:latin typeface="Times New Roman" panose="02020603050405020304" pitchFamily="18" charset="0"/>
                <a:cs typeface="Times New Roman" panose="02020603050405020304" pitchFamily="18" charset="0"/>
              </a:rPr>
              <a:t>negli anni è stata modernizzata, i locali sono stati restaurati ed ampliati, le attrezzature rinnovate, unendo la tradizione e la tecnologia</a:t>
            </a:r>
            <a:r>
              <a:rPr lang="it-IT" sz="1500" dirty="0" smtClean="0">
                <a:latin typeface="Times New Roman" panose="02020603050405020304" pitchFamily="18" charset="0"/>
                <a:cs typeface="Times New Roman" panose="02020603050405020304" pitchFamily="18" charset="0"/>
              </a:rPr>
              <a:t>.</a:t>
            </a:r>
          </a:p>
        </p:txBody>
      </p:sp>
      <p:pic>
        <p:nvPicPr>
          <p:cNvPr id="11" name="Immagine 10"/>
          <p:cNvPicPr>
            <a:picLocks noChangeAspect="1"/>
          </p:cNvPicPr>
          <p:nvPr/>
        </p:nvPicPr>
        <p:blipFill>
          <a:blip r:embed="rId3"/>
          <a:stretch>
            <a:fillRect/>
          </a:stretch>
        </p:blipFill>
        <p:spPr>
          <a:xfrm>
            <a:off x="1" y="3757613"/>
            <a:ext cx="10872788" cy="3100387"/>
          </a:xfrm>
          <a:prstGeom prst="rect">
            <a:avLst/>
          </a:prstGeom>
        </p:spPr>
      </p:pic>
      <p:sp>
        <p:nvSpPr>
          <p:cNvPr id="12" name="CasellaDiTesto 11"/>
          <p:cNvSpPr txBox="1"/>
          <p:nvPr/>
        </p:nvSpPr>
        <p:spPr>
          <a:xfrm>
            <a:off x="212629" y="3950073"/>
            <a:ext cx="10531572" cy="3908762"/>
          </a:xfrm>
          <a:prstGeom prst="rect">
            <a:avLst/>
          </a:prstGeom>
          <a:noFill/>
          <a:ln>
            <a:noFill/>
          </a:ln>
        </p:spPr>
        <p:txBody>
          <a:bodyPr wrap="square" rtlCol="0">
            <a:spAutoFit/>
          </a:bodyPr>
          <a:lstStyle/>
          <a:p>
            <a:pPr algn="ctr"/>
            <a:r>
              <a:rPr lang="it-IT" b="1" dirty="0" smtClean="0">
                <a:solidFill>
                  <a:srgbClr val="C00000"/>
                </a:solidFill>
                <a:latin typeface="Times New Roman" panose="02020603050405020304" pitchFamily="18" charset="0"/>
                <a:cs typeface="Times New Roman" panose="02020603050405020304" pitchFamily="18" charset="0"/>
              </a:rPr>
              <a:t>Proposte sociali, ambientali e educative</a:t>
            </a:r>
          </a:p>
          <a:p>
            <a:pPr algn="just"/>
            <a:r>
              <a:rPr lang="it-IT" sz="1500" b="1" dirty="0">
                <a:latin typeface="Times New Roman" panose="02020603050405020304" pitchFamily="18" charset="0"/>
                <a:cs typeface="Times New Roman" panose="02020603050405020304" pitchFamily="18" charset="0"/>
              </a:rPr>
              <a:t>ARSIAL Lazio </a:t>
            </a:r>
            <a:r>
              <a:rPr lang="it-IT" sz="1500" dirty="0">
                <a:latin typeface="Times New Roman" panose="02020603050405020304" pitchFamily="18" charset="0"/>
                <a:cs typeface="Times New Roman" panose="02020603050405020304" pitchFamily="18" charset="0"/>
              </a:rPr>
              <a:t>– Claudio Di Giovannantonio ha segnalato la questione che nella regione Lazio sono rimasti circa 700 pastori, l’80% di questi hanno più di 65 anni, dunque abbiamo un </a:t>
            </a:r>
            <a:r>
              <a:rPr lang="it-IT" sz="1500" dirty="0" smtClean="0">
                <a:latin typeface="Times New Roman" panose="02020603050405020304" pitchFamily="18" charset="0"/>
                <a:cs typeface="Times New Roman" panose="02020603050405020304" pitchFamily="18" charset="0"/>
              </a:rPr>
              <a:t>problema del ricambio </a:t>
            </a:r>
            <a:r>
              <a:rPr lang="it-IT" sz="1500" dirty="0">
                <a:latin typeface="Times New Roman" panose="02020603050405020304" pitchFamily="18" charset="0"/>
                <a:cs typeface="Times New Roman" panose="02020603050405020304" pitchFamily="18" charset="0"/>
              </a:rPr>
              <a:t>generazionale. L’ARSIAL ha intuito che è necessaria una formazione per i nuovi pastori. </a:t>
            </a:r>
            <a:endParaRPr lang="it-IT" sz="1500" dirty="0" smtClean="0">
              <a:latin typeface="Times New Roman" panose="02020603050405020304" pitchFamily="18" charset="0"/>
              <a:cs typeface="Times New Roman" panose="02020603050405020304" pitchFamily="18" charset="0"/>
            </a:endParaRPr>
          </a:p>
          <a:p>
            <a:pPr algn="just"/>
            <a:r>
              <a:rPr lang="it-IT" sz="1500" b="1" dirty="0">
                <a:latin typeface="Times New Roman" panose="02020603050405020304" pitchFamily="18" charset="0"/>
                <a:cs typeface="Times New Roman" panose="02020603050405020304" pitchFamily="18" charset="0"/>
              </a:rPr>
              <a:t>Pascolo periurbano </a:t>
            </a:r>
            <a:r>
              <a:rPr lang="it-IT" sz="1500" dirty="0">
                <a:latin typeface="Times New Roman" panose="02020603050405020304" pitchFamily="18" charset="0"/>
                <a:cs typeface="Times New Roman" panose="02020603050405020304" pitchFamily="18" charset="0"/>
              </a:rPr>
              <a:t>- Simona Messina </a:t>
            </a:r>
            <a:r>
              <a:rPr lang="it-IT" sz="1500" dirty="0" smtClean="0">
                <a:latin typeface="Times New Roman" panose="02020603050405020304" pitchFamily="18" charset="0"/>
                <a:cs typeface="Times New Roman" panose="02020603050405020304" pitchFamily="18" charset="0"/>
              </a:rPr>
              <a:t>ha </a:t>
            </a:r>
            <a:r>
              <a:rPr lang="it-IT" sz="1500" dirty="0">
                <a:latin typeface="Times New Roman" panose="02020603050405020304" pitchFamily="18" charset="0"/>
                <a:cs typeface="Times New Roman" panose="02020603050405020304" pitchFamily="18" charset="0"/>
              </a:rPr>
              <a:t>proposto le seguenti strategie per mantenere in vita la realtà della pastorizia: promozione dell’allevamento estensivo in continuità con l’allevamento tradizionale, istituzione di una prova della Banca della terra che sia funzionale al pascolo e di un centro servizi dedicato ai pastori che li aiuti a dare visibilità ai loro prodotti</a:t>
            </a:r>
            <a:r>
              <a:rPr lang="it-IT" sz="1500" dirty="0" smtClean="0">
                <a:latin typeface="Times New Roman" panose="02020603050405020304" pitchFamily="18" charset="0"/>
                <a:cs typeface="Times New Roman" panose="02020603050405020304" pitchFamily="18" charset="0"/>
              </a:rPr>
              <a:t>.</a:t>
            </a:r>
          </a:p>
          <a:p>
            <a:pPr algn="just"/>
            <a:r>
              <a:rPr lang="it-IT" sz="1500" b="1" dirty="0" smtClean="0">
                <a:latin typeface="Times New Roman" panose="02020603050405020304" pitchFamily="18" charset="0"/>
                <a:cs typeface="Times New Roman" panose="02020603050405020304" pitchFamily="18" charset="0"/>
              </a:rPr>
              <a:t>Transumanza umana e Outdoor Education </a:t>
            </a:r>
            <a:r>
              <a:rPr lang="it-IT" sz="1500" dirty="0" smtClean="0">
                <a:latin typeface="Times New Roman" panose="02020603050405020304" pitchFamily="18" charset="0"/>
                <a:cs typeface="Times New Roman" panose="02020603050405020304" pitchFamily="18" charset="0"/>
              </a:rPr>
              <a:t>- Sandra Chistolini ha parlato di transumanza umana, ovvero di un attraversamento di questi luoghi pastorali che sono ricchi di storia e cultura con la volontà di valorizzarli. È importante riscoprire il concetto di natura nell’educazione dei bambini attraverso l’Outdoor Education, ovvero l’educazione in ambienti naturali. Rappresentano degli esempi la scuola nel bosco, nel prato e nell’orto.</a:t>
            </a:r>
          </a:p>
          <a:p>
            <a:pPr algn="just"/>
            <a:endParaRPr lang="it-IT" sz="1600" dirty="0">
              <a:latin typeface="Times New Roman" panose="02020603050405020304" pitchFamily="18" charset="0"/>
              <a:cs typeface="Times New Roman" panose="02020603050405020304" pitchFamily="18" charset="0"/>
            </a:endParaRPr>
          </a:p>
          <a:p>
            <a:pPr algn="just"/>
            <a:endParaRPr lang="it-IT" sz="1600" dirty="0" smtClean="0">
              <a:latin typeface="Times New Roman" panose="02020603050405020304" pitchFamily="18" charset="0"/>
              <a:cs typeface="Times New Roman" panose="02020603050405020304" pitchFamily="18" charset="0"/>
            </a:endParaRPr>
          </a:p>
          <a:p>
            <a:pPr algn="just"/>
            <a:endParaRPr lang="it-IT" sz="1600" dirty="0" smtClean="0">
              <a:latin typeface="Times New Roman" panose="02020603050405020304" pitchFamily="18" charset="0"/>
              <a:cs typeface="Times New Roman" panose="02020603050405020304" pitchFamily="18" charset="0"/>
            </a:endParaRPr>
          </a:p>
          <a:p>
            <a:pPr algn="just"/>
            <a:r>
              <a:rPr lang="it-IT" sz="1600" dirty="0" smtClean="0">
                <a:latin typeface="Times New Roman" panose="02020603050405020304" pitchFamily="18" charset="0"/>
                <a:cs typeface="Times New Roman" panose="02020603050405020304" pitchFamily="18" charset="0"/>
              </a:rPr>
              <a:t> </a:t>
            </a:r>
          </a:p>
          <a:p>
            <a:pPr algn="just"/>
            <a:endParaRPr lang="it-IT" sz="1600" dirty="0" smtClean="0">
              <a:latin typeface="Times New Roman" panose="02020603050405020304" pitchFamily="18" charset="0"/>
              <a:cs typeface="Times New Roman" panose="02020603050405020304" pitchFamily="18" charset="0"/>
            </a:endParaRPr>
          </a:p>
        </p:txBody>
      </p:sp>
      <p:sp>
        <p:nvSpPr>
          <p:cNvPr id="13" name="Rettangolo 12"/>
          <p:cNvSpPr/>
          <p:nvPr/>
        </p:nvSpPr>
        <p:spPr>
          <a:xfrm>
            <a:off x="10711851" y="6201846"/>
            <a:ext cx="1550424" cy="369332"/>
          </a:xfrm>
          <a:prstGeom prst="rect">
            <a:avLst/>
          </a:prstGeom>
        </p:spPr>
        <p:txBody>
          <a:bodyPr wrap="none">
            <a:spAutoFit/>
          </a:bodyPr>
          <a:lstStyle/>
          <a:p>
            <a:r>
              <a:rPr lang="it-IT" b="1" dirty="0" smtClean="0">
                <a:solidFill>
                  <a:schemeClr val="bg1"/>
                </a:solidFill>
                <a:latin typeface="Times New Roman" panose="02020603050405020304" pitchFamily="18" charset="0"/>
                <a:cs typeface="Times New Roman" panose="02020603050405020304" pitchFamily="18" charset="0"/>
              </a:rPr>
              <a:t>Nicole Regina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842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0" y="0"/>
            <a:ext cx="12191999" cy="6858000"/>
          </a:xfrm>
          <a:prstGeom prst="rect">
            <a:avLst/>
          </a:prstGeom>
        </p:spPr>
      </p:pic>
      <p:sp>
        <p:nvSpPr>
          <p:cNvPr id="14" name="Rettangolo 13"/>
          <p:cNvSpPr/>
          <p:nvPr/>
        </p:nvSpPr>
        <p:spPr>
          <a:xfrm>
            <a:off x="4343401" y="128588"/>
            <a:ext cx="3429000" cy="1100137"/>
          </a:xfrm>
          <a:prstGeom prst="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57162" y="1500188"/>
            <a:ext cx="10172702" cy="264318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200023" y="1514475"/>
            <a:ext cx="10086977" cy="2616101"/>
          </a:xfrm>
          <a:prstGeom prst="rect">
            <a:avLst/>
          </a:prstGeom>
          <a:noFill/>
        </p:spPr>
        <p:txBody>
          <a:bodyPr wrap="square" rtlCol="0">
            <a:spAutoFit/>
          </a:bodyPr>
          <a:lstStyle/>
          <a:p>
            <a:pPr algn="just"/>
            <a:r>
              <a:rPr lang="it-IT" dirty="0" smtClean="0"/>
              <a:t>I b</a:t>
            </a:r>
            <a:r>
              <a:rPr lang="it-IT" sz="1600" dirty="0" smtClean="0"/>
              <a:t>ambini di oggi non hanno mai visto una pecora, non hanno mai fatto una relazione tra il cibo che mangiamo e l’ambiente dal quale proviene; non sanno valorizzare il lavoro del pastore, considerandolo come un’iconografia e non come un’effettiva realtà vivente della nostra vita urbana.</a:t>
            </a:r>
          </a:p>
          <a:p>
            <a:pPr algn="just"/>
            <a:r>
              <a:rPr lang="it-IT" sz="1600" dirty="0" smtClean="0"/>
              <a:t> La pedagogia si sente in dovere di intervenire: il suo lavoro è quello di mostrare come alcune realtà educative stanno cercando di riportare al centro dell’attenzione il rapporto positivo tra l’uomo e l’ambiente; per questo va alla ricerca di esperienze migliori che diano le indicazioni per poter capire l’importanza di tutto questo. La prima esperienza italiana si chiama Asilo nel bosco: un posto dove i bambini respirano l’aria aperta e condividono momenti ed esperienze irripetibili, anche lontani dall’aiuto del maestro. Un posto dove sono liberi di prendere atto delle loro possibilità e capacità, un posto dove condivisione e allegria sono le parole chiave.</a:t>
            </a:r>
          </a:p>
          <a:p>
            <a:pPr algn="just"/>
            <a:r>
              <a:rPr lang="it-IT" sz="1600" dirty="0" smtClean="0"/>
              <a:t>La natura è tutto: animali, piante, contesti ricchi di cultura e di vita. </a:t>
            </a:r>
            <a:endParaRPr lang="it-IT" sz="1600" dirty="0"/>
          </a:p>
        </p:txBody>
      </p:sp>
      <p:sp>
        <p:nvSpPr>
          <p:cNvPr id="8" name="CasellaDiTesto 7"/>
          <p:cNvSpPr txBox="1"/>
          <p:nvPr/>
        </p:nvSpPr>
        <p:spPr>
          <a:xfrm>
            <a:off x="3314700" y="0"/>
            <a:ext cx="5586413" cy="1323439"/>
          </a:xfrm>
          <a:prstGeom prst="rect">
            <a:avLst/>
          </a:prstGeom>
          <a:noFill/>
        </p:spPr>
        <p:txBody>
          <a:bodyPr wrap="square" rtlCol="0">
            <a:spAutoFit/>
          </a:bodyPr>
          <a:lstStyle/>
          <a:p>
            <a:pPr algn="ctr"/>
            <a:r>
              <a:rPr lang="it-IT" sz="4000" b="1" dirty="0" smtClean="0"/>
              <a:t>LA PEDAGOGIA DESCRITTA</a:t>
            </a:r>
            <a:endParaRPr lang="it-IT" sz="4000" b="1" dirty="0"/>
          </a:p>
        </p:txBody>
      </p:sp>
      <p:sp>
        <p:nvSpPr>
          <p:cNvPr id="12" name="Rettangolo 11"/>
          <p:cNvSpPr/>
          <p:nvPr/>
        </p:nvSpPr>
        <p:spPr>
          <a:xfrm>
            <a:off x="1714500" y="4329113"/>
            <a:ext cx="10144125" cy="178593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1757363" y="4340900"/>
            <a:ext cx="10058400" cy="1754326"/>
          </a:xfrm>
          <a:prstGeom prst="rect">
            <a:avLst/>
          </a:prstGeom>
          <a:noFill/>
          <a:ln>
            <a:solidFill>
              <a:schemeClr val="accent4">
                <a:lumMod val="40000"/>
                <a:lumOff val="60000"/>
              </a:schemeClr>
            </a:solidFill>
          </a:ln>
        </p:spPr>
        <p:txBody>
          <a:bodyPr wrap="square" rtlCol="0">
            <a:spAutoFit/>
          </a:bodyPr>
          <a:lstStyle/>
          <a:p>
            <a:pPr algn="just"/>
            <a:r>
              <a:rPr lang="it-IT" dirty="0" smtClean="0"/>
              <a:t>Questo modo di lavorare educa anche ad una cultura democratica, educa ad essere cittadini responsabili in una società dove ognuno sta per conto suo e sempre più vicina all’individualismo. In quest’area monopolizzata dai </a:t>
            </a:r>
            <a:r>
              <a:rPr lang="it-IT" dirty="0" err="1" smtClean="0"/>
              <a:t>tablet</a:t>
            </a:r>
            <a:r>
              <a:rPr lang="it-IT" dirty="0" smtClean="0"/>
              <a:t> e dal mondo virtuale , l’educazione all’aperto favorisce la comunicazione, elemento fondamentale per evitare di crescere senza una personalità e indifferenti a ciò che ci accade intorno. Inoltre previene il bullismo, in quanto è stato scientificamente provato che più lo spazio è piccolo più si è aggressivi. In conclusione il modello educativo di riferimento è quello dell’outdoor </a:t>
            </a:r>
            <a:r>
              <a:rPr lang="it-IT" dirty="0" err="1" smtClean="0"/>
              <a:t>education</a:t>
            </a:r>
            <a:r>
              <a:rPr lang="it-IT" dirty="0" smtClean="0"/>
              <a:t>.</a:t>
            </a:r>
            <a:endParaRPr lang="it-IT" dirty="0"/>
          </a:p>
        </p:txBody>
      </p:sp>
      <p:sp>
        <p:nvSpPr>
          <p:cNvPr id="15" name="CasellaDiTesto 14"/>
          <p:cNvSpPr txBox="1"/>
          <p:nvPr/>
        </p:nvSpPr>
        <p:spPr>
          <a:xfrm>
            <a:off x="8029575" y="6343650"/>
            <a:ext cx="2928938" cy="369332"/>
          </a:xfrm>
          <a:prstGeom prst="rect">
            <a:avLst/>
          </a:prstGeom>
          <a:noFill/>
        </p:spPr>
        <p:txBody>
          <a:bodyPr wrap="square" rtlCol="0">
            <a:spAutoFit/>
          </a:bodyPr>
          <a:lstStyle/>
          <a:p>
            <a:r>
              <a:rPr lang="it-IT" dirty="0" smtClean="0">
                <a:solidFill>
                  <a:schemeClr val="accent4">
                    <a:lumMod val="40000"/>
                    <a:lumOff val="60000"/>
                  </a:schemeClr>
                </a:solidFill>
              </a:rPr>
              <a:t>Manila Renzi</a:t>
            </a:r>
            <a:endParaRPr lang="it-IT" dirty="0">
              <a:solidFill>
                <a:schemeClr val="accent4">
                  <a:lumMod val="40000"/>
                  <a:lumOff val="60000"/>
                </a:schemeClr>
              </a:solidFill>
            </a:endParaRPr>
          </a:p>
        </p:txBody>
      </p:sp>
    </p:spTree>
    <p:extLst>
      <p:ext uri="{BB962C8B-B14F-4D97-AF65-F5344CB8AC3E}">
        <p14:creationId xmlns:p14="http://schemas.microsoft.com/office/powerpoint/2010/main" val="175668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9258" t="17092" r="32383" b="5370"/>
          <a:stretch/>
        </p:blipFill>
        <p:spPr>
          <a:xfrm>
            <a:off x="0" y="0"/>
            <a:ext cx="12192000" cy="6858000"/>
          </a:xfrm>
          <a:prstGeom prst="rect">
            <a:avLst/>
          </a:prstGeom>
        </p:spPr>
      </p:pic>
    </p:spTree>
    <p:extLst>
      <p:ext uri="{BB962C8B-B14F-4D97-AF65-F5344CB8AC3E}">
        <p14:creationId xmlns:p14="http://schemas.microsoft.com/office/powerpoint/2010/main" val="469171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2647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sellaDiTesto 3"/>
          <p:cNvSpPr txBox="1"/>
          <p:nvPr/>
        </p:nvSpPr>
        <p:spPr>
          <a:xfrm>
            <a:off x="242888" y="6572250"/>
            <a:ext cx="2128837" cy="307777"/>
          </a:xfrm>
          <a:prstGeom prst="rect">
            <a:avLst/>
          </a:prstGeom>
          <a:noFill/>
        </p:spPr>
        <p:txBody>
          <a:bodyPr wrap="square" rtlCol="0">
            <a:spAutoFit/>
          </a:bodyPr>
          <a:lstStyle/>
          <a:p>
            <a:r>
              <a:rPr lang="it-IT" sz="1400" dirty="0" smtClean="0"/>
              <a:t>Valeria Tosatto</a:t>
            </a:r>
            <a:endParaRPr lang="it-IT" sz="1400" dirty="0"/>
          </a:p>
        </p:txBody>
      </p:sp>
    </p:spTree>
    <p:extLst>
      <p:ext uri="{BB962C8B-B14F-4D97-AF65-F5344CB8AC3E}">
        <p14:creationId xmlns:p14="http://schemas.microsoft.com/office/powerpoint/2010/main" val="326577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740</Words>
  <Application>Microsoft Office PowerPoint</Application>
  <PresentationFormat>Widescreen</PresentationFormat>
  <Paragraphs>33</Paragraphs>
  <Slides>6</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vt:i4>
      </vt:variant>
    </vt:vector>
  </HeadingPairs>
  <TitlesOfParts>
    <vt:vector size="12" baseType="lpstr">
      <vt:lpstr>Arial</vt:lpstr>
      <vt:lpstr>Calibri</vt:lpstr>
      <vt:lpstr>Calibri Light</vt:lpstr>
      <vt:lpstr>Mistral</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Aperegina</dc:creator>
  <cp:lastModifiedBy>Aperegina</cp:lastModifiedBy>
  <cp:revision>1</cp:revision>
  <dcterms:created xsi:type="dcterms:W3CDTF">2017-12-07T21:29:59Z</dcterms:created>
  <dcterms:modified xsi:type="dcterms:W3CDTF">2017-12-07T21:35:24Z</dcterms:modified>
</cp:coreProperties>
</file>