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FF"/>
    <a:srgbClr val="FFFF66"/>
    <a:srgbClr val="FF6699"/>
    <a:srgbClr val="9966FF"/>
    <a:srgbClr val="99CCFF"/>
    <a:srgbClr val="003399"/>
    <a:srgbClr val="FF66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5D05-EEC4-4F3D-99BE-55A20C8765DC}" type="datetimeFigureOut">
              <a:rPr lang="it-IT" smtClean="0"/>
              <a:t>26/10/2017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5FF1A-2D20-435C-8103-43D0F60B5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8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5FF1A-2D20-435C-8103-43D0F60B50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60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sabrina.travaglini@gmail.it/sab.travaglini@stud.uniroma3.it" TargetMode="External"/><Relationship Id="rId7" Type="http://schemas.openxmlformats.org/officeDocument/2006/relationships/hyperlink" Target="mailto:mar.viciglione@stud.uniroma3.it" TargetMode="External"/><Relationship Id="rId2" Type="http://schemas.openxmlformats.org/officeDocument/2006/relationships/hyperlink" Target="mailto:bebba11@hotmail.it/ben.totaro@stud.uniroma3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iciglionemaria@gmail.com/" TargetMode="External"/><Relationship Id="rId5" Type="http://schemas.openxmlformats.org/officeDocument/2006/relationships/hyperlink" Target="mailto:giulietta89_1@hotmail.it/giu.venturini4@stud.uniroma3.it" TargetMode="External"/><Relationship Id="rId4" Type="http://schemas.openxmlformats.org/officeDocument/2006/relationships/hyperlink" Target="mailto:fede.valeriani@hotmail.it/fed.valeriani@stud.uniroma3.it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42D7AE4-BA74-C54E-9E29-366971C246A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18815" y="3992117"/>
            <a:ext cx="10037928" cy="2665828"/>
          </a:xfrm>
        </p:spPr>
        <p:txBody>
          <a:bodyPr>
            <a:noAutofit/>
          </a:bodyPr>
          <a:lstStyle/>
          <a:p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</a:rPr>
              <a:t>Benedetta </a:t>
            </a:r>
            <a:r>
              <a:rPr lang="it-IT" sz="1900" dirty="0" err="1">
                <a:solidFill>
                  <a:srgbClr val="008080"/>
                </a:solidFill>
                <a:latin typeface="Bookman Old Style" pitchFamily="18" charset="0"/>
              </a:rPr>
              <a:t>Totaro</a:t>
            </a:r>
            <a:r>
              <a:rPr lang="it-IT" sz="1900" dirty="0">
                <a:solidFill>
                  <a:srgbClr val="008080"/>
                </a:solidFill>
                <a:latin typeface="Bookman Old Style" pitchFamily="18" charset="0"/>
              </a:rPr>
              <a:t>-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  <a:hlinkClick r:id="rId2"/>
              </a:rPr>
              <a:t>bebba11@hotmail.it / ben.totaro@stud.uniroma3.it</a:t>
            </a:r>
            <a:endParaRPr lang="it-IT" sz="1900" dirty="0">
              <a:solidFill>
                <a:srgbClr val="008080"/>
              </a:solidFill>
              <a:latin typeface="Bookman Old Style" pitchFamily="18" charset="0"/>
            </a:endParaRPr>
          </a:p>
          <a:p>
            <a:r>
              <a:rPr lang="it-IT" sz="1900" dirty="0">
                <a:solidFill>
                  <a:srgbClr val="008080"/>
                </a:solidFill>
                <a:latin typeface="Bookman Old Style" pitchFamily="18" charset="0"/>
              </a:rPr>
              <a:t>Sabrina </a:t>
            </a:r>
            <a:r>
              <a:rPr lang="it-IT" sz="1900" dirty="0" err="1">
                <a:solidFill>
                  <a:srgbClr val="008080"/>
                </a:solidFill>
                <a:latin typeface="Bookman Old Style" pitchFamily="18" charset="0"/>
              </a:rPr>
              <a:t>Travaglini</a:t>
            </a:r>
            <a:r>
              <a:rPr lang="it-IT" sz="1900" dirty="0">
                <a:solidFill>
                  <a:srgbClr val="008080"/>
                </a:solidFill>
                <a:latin typeface="Bookman Old Style" pitchFamily="18" charset="0"/>
              </a:rPr>
              <a:t>-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  <a:hlinkClick r:id="rId3"/>
              </a:rPr>
              <a:t>sabrina.travaglini@gmail.it / sab.travaglini@stud.uniroma3.it</a:t>
            </a:r>
            <a:endParaRPr lang="it-IT" sz="1900" dirty="0">
              <a:solidFill>
                <a:srgbClr val="008080"/>
              </a:solidFill>
              <a:latin typeface="Bookman Old Style" pitchFamily="18" charset="0"/>
            </a:endParaRPr>
          </a:p>
          <a:p>
            <a:r>
              <a:rPr lang="it-IT" sz="1900" dirty="0">
                <a:solidFill>
                  <a:srgbClr val="008080"/>
                </a:solidFill>
                <a:latin typeface="Bookman Old Style" pitchFamily="18" charset="0"/>
              </a:rPr>
              <a:t>Federica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</a:rPr>
              <a:t>Valeriani (R)-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  <a:hlinkClick r:id="rId4"/>
              </a:rPr>
              <a:t>fede.valeriani@hotmail.it / fed.valeriani@stud.uniroma3.it</a:t>
            </a:r>
            <a:endParaRPr lang="it-IT" sz="1900" dirty="0">
              <a:solidFill>
                <a:srgbClr val="008080"/>
              </a:solidFill>
              <a:latin typeface="Bookman Old Style" pitchFamily="18" charset="0"/>
            </a:endParaRPr>
          </a:p>
          <a:p>
            <a:r>
              <a:rPr lang="it-IT" sz="1900" dirty="0">
                <a:solidFill>
                  <a:srgbClr val="008080"/>
                </a:solidFill>
                <a:latin typeface="Bookman Old Style" pitchFamily="18" charset="0"/>
              </a:rPr>
              <a:t>Giulia Venturini-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  <a:hlinkClick r:id="rId5"/>
              </a:rPr>
              <a:t>giulietta89_1@hotmail.it / giu.venturini4@stud.uniroma3.it</a:t>
            </a:r>
            <a:endParaRPr lang="it-IT" sz="1900" dirty="0">
              <a:solidFill>
                <a:srgbClr val="008080"/>
              </a:solidFill>
              <a:latin typeface="Bookman Old Style" pitchFamily="18" charset="0"/>
            </a:endParaRPr>
          </a:p>
          <a:p>
            <a:r>
              <a:rPr lang="it-IT" sz="1900" dirty="0">
                <a:solidFill>
                  <a:srgbClr val="008080"/>
                </a:solidFill>
                <a:latin typeface="Bookman Old Style" pitchFamily="18" charset="0"/>
              </a:rPr>
              <a:t>Maria Michela Viciglione-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  <a:hlinkClick r:id="rId6"/>
              </a:rPr>
              <a:t>viciglionemaria@gmail.com /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</a:rPr>
              <a:t> </a:t>
            </a:r>
            <a:r>
              <a:rPr lang="it-IT" sz="1900" dirty="0" smtClean="0">
                <a:solidFill>
                  <a:srgbClr val="008080"/>
                </a:solidFill>
                <a:latin typeface="Bookman Old Style" pitchFamily="18" charset="0"/>
                <a:hlinkClick r:id="rId7"/>
              </a:rPr>
              <a:t>mar.viciglione@stud.uniroma3.it</a:t>
            </a:r>
            <a:endParaRPr lang="it-IT" sz="1900" dirty="0">
              <a:solidFill>
                <a:srgbClr val="00808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oddin\Desktop\ORTO DIDATTICO\22656674_1622327847831281_1158956319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4"/>
          <a:stretch/>
        </p:blipFill>
        <p:spPr bwMode="auto">
          <a:xfrm>
            <a:off x="9265330" y="143300"/>
            <a:ext cx="2926670" cy="33210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858"/>
            <a:ext cx="2281451" cy="12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15921" y="1491762"/>
            <a:ext cx="2300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Dipartimento di Scienze della </a:t>
            </a:r>
            <a:r>
              <a:rPr lang="it-IT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Formazione</a:t>
            </a:r>
          </a:p>
          <a:p>
            <a:pPr algn="just"/>
            <a:r>
              <a:rPr lang="it-IT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Corso di Laurea in Scienze della Formazione Primaria</a:t>
            </a:r>
            <a:endParaRPr lang="it-IT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95100" y="34118"/>
            <a:ext cx="70774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92D050"/>
                </a:solidFill>
                <a:latin typeface="Bookman Old Style" pitchFamily="18" charset="0"/>
              </a:rPr>
              <a:t>Laboratorio</a:t>
            </a:r>
            <a:r>
              <a:rPr lang="it-IT" sz="2800" dirty="0">
                <a:latin typeface="Bookman Old Style" pitchFamily="18" charset="0"/>
              </a:rPr>
              <a:t> </a:t>
            </a:r>
            <a:r>
              <a:rPr lang="it-IT" sz="2800" dirty="0">
                <a:solidFill>
                  <a:srgbClr val="92D050"/>
                </a:solidFill>
                <a:latin typeface="Bookman Old Style" pitchFamily="18" charset="0"/>
              </a:rPr>
              <a:t>di Pedagogia</a:t>
            </a:r>
            <a:r>
              <a:rPr lang="it-IT" sz="2800" dirty="0">
                <a:latin typeface="Bookman Old Style" pitchFamily="18" charset="0"/>
              </a:rPr>
              <a:t> </a:t>
            </a:r>
            <a:r>
              <a:rPr lang="it-IT" sz="2800" dirty="0" smtClean="0">
                <a:solidFill>
                  <a:srgbClr val="92D050"/>
                </a:solidFill>
                <a:latin typeface="Bookman Old Style" pitchFamily="18" charset="0"/>
              </a:rPr>
              <a:t>generale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92D050"/>
                </a:solidFill>
                <a:latin typeface="Bookman Old Style" pitchFamily="18" charset="0"/>
              </a:rPr>
              <a:t>Prof.ssa Sandra </a:t>
            </a:r>
            <a:r>
              <a:rPr lang="it-IT" dirty="0" err="1" smtClean="0">
                <a:solidFill>
                  <a:srgbClr val="92D050"/>
                </a:solidFill>
                <a:latin typeface="Bookman Old Style" pitchFamily="18" charset="0"/>
              </a:rPr>
              <a:t>Chistolini</a:t>
            </a:r>
            <a:r>
              <a:rPr lang="it-IT" sz="2800" dirty="0">
                <a:solidFill>
                  <a:srgbClr val="92D050"/>
                </a:solidFill>
                <a:latin typeface="Bookman Old Style" pitchFamily="18" charset="0"/>
              </a:rPr>
              <a:t/>
            </a:r>
            <a:br>
              <a:rPr lang="it-IT" sz="2800" dirty="0">
                <a:solidFill>
                  <a:srgbClr val="92D050"/>
                </a:solidFill>
                <a:latin typeface="Bookman Old Style" pitchFamily="18" charset="0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LPGSO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it-IT" sz="2400" dirty="0">
                <a:solidFill>
                  <a:srgbClr val="66FF33"/>
                </a:solidFill>
                <a:latin typeface="Bookman Old Style" pitchFamily="18" charset="0"/>
              </a:rPr>
              <a:t>Scuola </a:t>
            </a:r>
            <a:r>
              <a:rPr lang="it-IT" sz="2400" dirty="0" smtClean="0">
                <a:solidFill>
                  <a:srgbClr val="66FF33"/>
                </a:solidFill>
                <a:latin typeface="Bookman Old Style" pitchFamily="18" charset="0"/>
              </a:rPr>
              <a:t>nell’Orto </a:t>
            </a:r>
            <a:r>
              <a:rPr lang="it-IT" sz="2400" dirty="0">
                <a:solidFill>
                  <a:srgbClr val="66FF33"/>
                </a:solidFill>
                <a:latin typeface="Bookman Old Style" pitchFamily="18" charset="0"/>
              </a:rPr>
              <a:t>15.10.2017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81450" y="2209800"/>
            <a:ext cx="7091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B050"/>
                </a:solidFill>
                <a:latin typeface="Bookman Old Style" pitchFamily="18" charset="0"/>
              </a:rPr>
              <a:t>Gruppo 8: ‘Maestre’…in ERBA</a:t>
            </a:r>
            <a:br>
              <a:rPr lang="it-IT" sz="3600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it-IT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C</a:t>
            </a:r>
            <a:r>
              <a:rPr lang="it-IT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O</a:t>
            </a:r>
            <a:r>
              <a:rPr lang="it-IT" sz="4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L</a:t>
            </a:r>
            <a:r>
              <a:rPr lang="it-IT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O</a:t>
            </a:r>
            <a:r>
              <a:rPr lang="it-IT" sz="4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Bookman Old Style" pitchFamily="18" charset="0"/>
              </a:rPr>
              <a:t>R</a:t>
            </a:r>
            <a:r>
              <a:rPr lang="it-IT" sz="4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I 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Bookman Old Style" pitchFamily="18" charset="0"/>
              </a:rPr>
              <a:t>D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A 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M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  <a:t>A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Bookman Old Style" pitchFamily="18" charset="0"/>
              </a:rPr>
              <a:t>N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ookman Old Style" pitchFamily="18" charset="0"/>
              </a:rPr>
              <a:t>G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I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A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R</a:t>
            </a: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Bookman Old Style" pitchFamily="18" charset="0"/>
              </a:rPr>
              <a:t>E</a:t>
            </a:r>
            <a:endParaRPr lang="it-IT" sz="3600" b="1" dirty="0">
              <a:ln>
                <a:solidFill>
                  <a:schemeClr val="tx1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80343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Monotype Corsiva" pitchFamily="66" charset="0"/>
              </a:rPr>
              <a:t>Benedetta </a:t>
            </a:r>
            <a:r>
              <a:rPr lang="it-IT" sz="1600" dirty="0" err="1" smtClean="0">
                <a:latin typeface="Monotype Corsiva" pitchFamily="66" charset="0"/>
              </a:rPr>
              <a:t>Totaro</a:t>
            </a:r>
            <a:endParaRPr lang="it-IT" sz="1600" dirty="0">
              <a:latin typeface="Monotype Corsiva" pitchFamily="66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6200" y="2522032"/>
            <a:ext cx="2129050" cy="2553474"/>
          </a:xfrm>
          <a:prstGeom prst="ellipse">
            <a:avLst/>
          </a:prstGeom>
          <a:solidFill>
            <a:schemeClr val="accent2">
              <a:alpha val="6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t-IT" sz="1400" i="1" dirty="0">
                <a:solidFill>
                  <a:srgbClr val="60943C"/>
                </a:solidFill>
                <a:latin typeface="Bookman Old Style" pitchFamily="18" charset="0"/>
              </a:rPr>
              <a:t>«…Il bambino è di natura e nella natura vive</a:t>
            </a:r>
            <a:r>
              <a:rPr lang="it-IT" sz="1400" i="1" dirty="0" smtClean="0">
                <a:solidFill>
                  <a:srgbClr val="60943C"/>
                </a:solidFill>
                <a:latin typeface="Bookman Old Style" pitchFamily="18" charset="0"/>
              </a:rPr>
              <a:t>…»</a:t>
            </a:r>
          </a:p>
          <a:p>
            <a:pPr algn="ctr"/>
            <a:r>
              <a:rPr lang="it-IT" sz="1400" i="1" dirty="0" smtClean="0">
                <a:solidFill>
                  <a:srgbClr val="60943C"/>
                </a:solidFill>
                <a:latin typeface="Bookman Old Style" pitchFamily="18" charset="0"/>
              </a:rPr>
              <a:t> </a:t>
            </a:r>
            <a:endParaRPr lang="it-IT" sz="1400" i="1" dirty="0">
              <a:solidFill>
                <a:srgbClr val="60943C"/>
              </a:solidFill>
              <a:latin typeface="Bookman Old Style" pitchFamily="18" charset="0"/>
            </a:endParaRPr>
          </a:p>
          <a:p>
            <a:pPr algn="ctr"/>
            <a:r>
              <a:rPr lang="it-IT" sz="1400" dirty="0">
                <a:solidFill>
                  <a:srgbClr val="60943C"/>
                </a:solidFill>
                <a:latin typeface="Bookman Old Style" pitchFamily="18" charset="0"/>
              </a:rPr>
              <a:t>Prof.ssa </a:t>
            </a:r>
            <a:r>
              <a:rPr lang="it-IT" sz="1400" dirty="0" smtClean="0">
                <a:solidFill>
                  <a:srgbClr val="60943C"/>
                </a:solidFill>
                <a:latin typeface="Bookman Old Style" pitchFamily="18" charset="0"/>
              </a:rPr>
              <a:t>Sandra </a:t>
            </a:r>
            <a:r>
              <a:rPr lang="it-IT" sz="1400" dirty="0" err="1">
                <a:solidFill>
                  <a:srgbClr val="60943C"/>
                </a:solidFill>
                <a:latin typeface="Bookman Old Style" pitchFamily="18" charset="0"/>
              </a:rPr>
              <a:t>Chistolini</a:t>
            </a:r>
            <a:r>
              <a:rPr lang="it-IT" sz="1400" dirty="0">
                <a:latin typeface="Bookman Old Style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89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244522" y="2980016"/>
            <a:ext cx="4749663" cy="3539430"/>
          </a:xfrm>
          <a:prstGeom prst="rect">
            <a:avLst/>
          </a:prstGeom>
          <a:solidFill>
            <a:schemeClr val="accent6">
              <a:alpha val="83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L’ </a:t>
            </a:r>
            <a:r>
              <a:rPr lang="it-IT" altLang="it-IT" sz="1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outdoor </a:t>
            </a:r>
            <a:r>
              <a:rPr lang="it-IT" altLang="it-IT" sz="16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education</a:t>
            </a:r>
            <a:r>
              <a:rPr lang="it-IT" altLang="it-IT" sz="1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è un metodo di apprendimento che mette al centro la natura e il rapporto che il bambino instaura con essa</a:t>
            </a:r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just" eaLnBrk="1" hangingPunct="1"/>
            <a:endParaRPr lang="it-IT" altLang="it-IT" sz="14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L’ambiente </a:t>
            </a: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esterno diventa a tutti gli effetti un ambiente educativo</a:t>
            </a:r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just" eaLnBrk="1" hangingPunct="1"/>
            <a:endParaRPr lang="it-IT" altLang="it-IT" sz="1400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Le </a:t>
            </a: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lezioni a cielo aperto dell’outdoor </a:t>
            </a:r>
            <a:r>
              <a:rPr lang="it-IT" altLang="it-IT" sz="1400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education</a:t>
            </a: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stimolano il bambino ad apprendere attraverso modalità trasversali, che non si possono utilizzare nel contesto dell’apprendimento classico. </a:t>
            </a:r>
            <a:endParaRPr lang="it-IT" altLang="it-IT" sz="1400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pPr algn="just" eaLnBrk="1" hangingPunct="1"/>
            <a:endParaRPr lang="it-IT" altLang="it-IT" sz="14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L’approccio utilizzato è soprattutto quello sensoriale ed </a:t>
            </a:r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esperienziale </a:t>
            </a: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che permette al bambino di rafforzare le proprie capacità emotive, sensoriali, creative ed espressive.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775278" y="1239592"/>
            <a:ext cx="5676900" cy="5293757"/>
          </a:xfrm>
          <a:prstGeom prst="rect">
            <a:avLst/>
          </a:prstGeom>
          <a:solidFill>
            <a:schemeClr val="accent6">
              <a:alpha val="83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it-IT" altLang="it-IT" sz="1400" dirty="0">
                <a:latin typeface="Bookman Old Style" pitchFamily="18" charset="0"/>
              </a:rPr>
              <a:t>La </a:t>
            </a:r>
            <a:r>
              <a:rPr lang="it-IT" altLang="it-IT" sz="1600" b="1" dirty="0" smtClean="0">
                <a:latin typeface="Bookman Old Style" pitchFamily="18" charset="0"/>
              </a:rPr>
              <a:t>Scuola nell’Orto</a:t>
            </a:r>
            <a:r>
              <a:rPr lang="it-IT" altLang="it-IT" sz="1600" dirty="0" smtClean="0">
                <a:latin typeface="Bookman Old Style" pitchFamily="18" charset="0"/>
              </a:rPr>
              <a:t> </a:t>
            </a:r>
            <a:r>
              <a:rPr lang="it-IT" altLang="it-IT" sz="1400" dirty="0">
                <a:latin typeface="Bookman Old Style" pitchFamily="18" charset="0"/>
              </a:rPr>
              <a:t>è una forma di outdoor </a:t>
            </a:r>
            <a:r>
              <a:rPr lang="it-IT" altLang="it-IT" sz="1400" dirty="0" err="1">
                <a:latin typeface="Bookman Old Style" pitchFamily="18" charset="0"/>
              </a:rPr>
              <a:t>education</a:t>
            </a:r>
            <a:r>
              <a:rPr lang="it-IT" altLang="it-IT" sz="1400" dirty="0">
                <a:latin typeface="Bookman Old Style" pitchFamily="18" charset="0"/>
              </a:rPr>
              <a:t> la cui peculiarità è quella di prevedere per il bambino, oltre alle classiche attività curriculari, anche attività all’aperto, dove la natura ed in questo specifico caso l’orto diventano parte integrante per la crescita e lo sviluppo emotivo e cognitivo del bambino.</a:t>
            </a:r>
          </a:p>
          <a:p>
            <a:pPr algn="just" eaLnBrk="1" hangingPunct="1"/>
            <a:r>
              <a:rPr lang="it-IT" altLang="it-IT" sz="1400" dirty="0">
                <a:latin typeface="Bookman Old Style" pitchFamily="18" charset="0"/>
              </a:rPr>
              <a:t>La natura, torna quindi nel suo posto di eccellenza per la formazione della persona</a:t>
            </a:r>
            <a:r>
              <a:rPr lang="it-IT" altLang="it-IT" sz="1400" dirty="0" smtClean="0">
                <a:latin typeface="Bookman Old Style" pitchFamily="18" charset="0"/>
              </a:rPr>
              <a:t>.</a:t>
            </a:r>
          </a:p>
          <a:p>
            <a:pPr algn="just" eaLnBrk="1" hangingPunct="1"/>
            <a:endParaRPr lang="it-IT" altLang="it-IT" sz="1400" dirty="0">
              <a:latin typeface="Bookman Old Style" pitchFamily="18" charset="0"/>
            </a:endParaRPr>
          </a:p>
          <a:p>
            <a:pPr algn="just" eaLnBrk="1" hangingPunct="1"/>
            <a:r>
              <a:rPr lang="it-IT" altLang="it-IT" sz="1400" dirty="0" smtClean="0">
                <a:latin typeface="Bookman Old Style" pitchFamily="18" charset="0"/>
              </a:rPr>
              <a:t>La </a:t>
            </a:r>
            <a:r>
              <a:rPr lang="it-IT" altLang="it-IT" sz="1400" dirty="0">
                <a:latin typeface="Bookman Old Style" pitchFamily="18" charset="0"/>
              </a:rPr>
              <a:t>Scuola nell’orto, quindi, oltre </a:t>
            </a:r>
            <a:r>
              <a:rPr lang="it-IT" altLang="it-IT" sz="1400" dirty="0" smtClean="0">
                <a:latin typeface="Bookman Old Style" pitchFamily="18" charset="0"/>
              </a:rPr>
              <a:t>all’obiettivo </a:t>
            </a:r>
            <a:r>
              <a:rPr lang="it-IT" altLang="it-IT" sz="1400" dirty="0">
                <a:latin typeface="Bookman Old Style" pitchFamily="18" charset="0"/>
              </a:rPr>
              <a:t>tradizionale dell’apprendimento scolastico, si pone anche le seguenti finalità: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sensibilizzare alla cura e al rispetto dell’ambiente;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promuovere il senso di responsabilità;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favorire lo spirito di cooperazione;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promuovere l’educazione ambientale;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favorire l’inclusione;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favorire una sana alimentazione;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 educare il bambino a riconoscere le diverse piante e il loro sapore;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educare al consumo sostenibile attraverso l’uso e il riciclo dei materiali;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it-IT" altLang="it-IT" sz="1400" dirty="0">
                <a:latin typeface="Bookman Old Style" pitchFamily="18" charset="0"/>
              </a:rPr>
              <a:t>educare gli adulti, attraverso i bambini, a riscoprire l’amore per la natura e la sua importanza</a:t>
            </a:r>
            <a:r>
              <a:rPr lang="it-IT" altLang="it-IT" sz="1400" dirty="0" smtClean="0">
                <a:latin typeface="Bookman Old Style" pitchFamily="18" charset="0"/>
              </a:rPr>
              <a:t>.</a:t>
            </a:r>
            <a:endParaRPr lang="it-IT" altLang="it-IT" sz="1400" dirty="0">
              <a:latin typeface="Bookman Old Style" pitchFamily="18" charset="0"/>
            </a:endParaRP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3348251" y="94335"/>
            <a:ext cx="8843749" cy="522288"/>
          </a:xfrm>
          <a:prstGeom prst="rect">
            <a:avLst/>
          </a:prstGeom>
          <a:solidFill>
            <a:srgbClr val="FFCCCC">
              <a:alpha val="81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OUTDOOR EDUCATION E SCUOLA NELL’ORTO</a:t>
            </a:r>
          </a:p>
        </p:txBody>
      </p:sp>
      <p:sp>
        <p:nvSpPr>
          <p:cNvPr id="8" name="CasellaDiTesto 11"/>
          <p:cNvSpPr txBox="1">
            <a:spLocks noChangeArrowheads="1"/>
          </p:cNvSpPr>
          <p:nvPr/>
        </p:nvSpPr>
        <p:spPr bwMode="auto">
          <a:xfrm>
            <a:off x="4114800" y="616623"/>
            <a:ext cx="7315200" cy="523220"/>
          </a:xfrm>
          <a:prstGeom prst="rect">
            <a:avLst/>
          </a:prstGeom>
          <a:solidFill>
            <a:srgbClr val="FFCCCC">
              <a:alpha val="8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400" b="1" i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«…Il bambino ha bisogno di vivere </a:t>
            </a:r>
            <a:r>
              <a:rPr lang="it-IT" altLang="it-IT" sz="1400" b="1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naturalmente</a:t>
            </a:r>
            <a:r>
              <a:rPr lang="it-IT" altLang="it-IT" sz="1400" b="1" i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, di «vivere» la natura…»</a:t>
            </a:r>
          </a:p>
          <a:p>
            <a:pPr algn="ctr"/>
            <a:r>
              <a:rPr lang="it-IT" altLang="it-IT" sz="14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      </a:t>
            </a:r>
            <a:r>
              <a:rPr lang="it-IT" altLang="it-IT" sz="14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Maria Montessori</a:t>
            </a:r>
            <a:endParaRPr lang="it-IT" altLang="it-IT" sz="14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Users\oddin\Desktop\ORTO DIDATTICO\22657518_1622317107832355_939818539_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511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439400" y="65194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Monotype Corsiva" pitchFamily="66" charset="0"/>
              </a:rPr>
              <a:t>Sabrina </a:t>
            </a:r>
            <a:r>
              <a:rPr lang="it-IT" sz="1600" dirty="0" err="1" smtClean="0">
                <a:latin typeface="Monotype Corsiva" pitchFamily="66" charset="0"/>
              </a:rPr>
              <a:t>Travaglini</a:t>
            </a:r>
            <a:endParaRPr lang="it-IT" sz="1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2"/>
          <p:cNvSpPr txBox="1">
            <a:spLocks noChangeArrowheads="1"/>
          </p:cNvSpPr>
          <p:nvPr/>
        </p:nvSpPr>
        <p:spPr bwMode="auto">
          <a:xfrm>
            <a:off x="1113518" y="874952"/>
            <a:ext cx="7573281" cy="100624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350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«…È </a:t>
            </a:r>
            <a:r>
              <a:rPr lang="it-IT" altLang="it-IT" sz="1350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attraverso la conoscenza che passa il riappropriarsi degli spazi comuni…»</a:t>
            </a:r>
          </a:p>
          <a:p>
            <a:pPr algn="ctr" eaLnBrk="1" hangingPunct="1"/>
            <a:r>
              <a:rPr lang="it-IT" altLang="it-IT" sz="135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Maura </a:t>
            </a:r>
            <a:r>
              <a:rPr lang="it-IT" altLang="it-IT" sz="135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Barva</a:t>
            </a:r>
            <a:r>
              <a:rPr lang="it-IT" altLang="it-IT" sz="135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Associazione </a:t>
            </a:r>
            <a:r>
              <a:rPr lang="it-IT" altLang="it-IT" sz="135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«Io Sono»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27339"/>
            <a:ext cx="3232245" cy="242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6" y="4032778"/>
            <a:ext cx="3581400" cy="26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4911" y="0"/>
            <a:ext cx="8521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rgbClr val="3399FF"/>
                </a:solidFill>
                <a:latin typeface="Bookman Old Style" pitchFamily="18" charset="0"/>
              </a:rPr>
              <a:t>DUE PROGETTI DELL’ASSOCIAZIONE «IO SONO»: </a:t>
            </a:r>
          </a:p>
          <a:p>
            <a:pPr algn="ctr"/>
            <a:r>
              <a:rPr lang="it-IT" sz="2500" b="1" dirty="0" smtClean="0">
                <a:solidFill>
                  <a:srgbClr val="3399FF"/>
                </a:solidFill>
                <a:latin typeface="Bookman Old Style" pitchFamily="18" charset="0"/>
              </a:rPr>
              <a:t>«La Scuola Nell’Orto» </a:t>
            </a:r>
            <a:r>
              <a:rPr lang="it-IT" sz="2500" b="1" dirty="0">
                <a:solidFill>
                  <a:srgbClr val="3399FF"/>
                </a:solidFill>
                <a:latin typeface="Bookman Old Style" pitchFamily="18" charset="0"/>
              </a:rPr>
              <a:t>E</a:t>
            </a:r>
            <a:r>
              <a:rPr lang="it-IT" sz="2500" b="1" dirty="0" smtClean="0">
                <a:solidFill>
                  <a:srgbClr val="3399FF"/>
                </a:solidFill>
                <a:latin typeface="Bookman Old Style" pitchFamily="18" charset="0"/>
              </a:rPr>
              <a:t> «In Natura»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655" y="1685785"/>
            <a:ext cx="35597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3399"/>
                </a:solidFill>
                <a:latin typeface="Bookman Old Style" pitchFamily="18" charset="0"/>
              </a:rPr>
              <a:t>La Scuola nell’Orto: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3399"/>
                </a:solidFill>
                <a:latin typeface="Bookman Old Style" pitchFamily="18" charset="0"/>
              </a:rPr>
              <a:t>Outdoor </a:t>
            </a:r>
            <a:r>
              <a:rPr lang="it-IT" dirty="0" err="1" smtClean="0">
                <a:solidFill>
                  <a:srgbClr val="003399"/>
                </a:solidFill>
                <a:latin typeface="Bookman Old Style" pitchFamily="18" charset="0"/>
              </a:rPr>
              <a:t>education</a:t>
            </a:r>
            <a:endParaRPr lang="it-IT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3399"/>
                </a:solidFill>
                <a:latin typeface="Bookman Old Style" pitchFamily="18" charset="0"/>
              </a:rPr>
              <a:t>Organizzare eventi all’interno degli orti urbani (Orti Urbani Tre Fontane) per coinvolgere genitori e bambini, portandoli così a vivere questa realtà.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5800" y="2056686"/>
            <a:ext cx="6781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3366FF"/>
                </a:solidFill>
                <a:latin typeface="Bookman Old Style" pitchFamily="18" charset="0"/>
              </a:rPr>
              <a:t>In Natura: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Spazio educativo pensato per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studenti di scuole materne, elementari e medie del Municipio VIII (3-13 anni);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Cinque incontri per ogni classe partecipante presso gli Orti Urbani Tre Fontane;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Metodologia educata all’outdoor </a:t>
            </a:r>
            <a:r>
              <a:rPr lang="it-IT" dirty="0" err="1" smtClean="0">
                <a:solidFill>
                  <a:srgbClr val="3366FF"/>
                </a:solidFill>
                <a:latin typeface="Bookman Old Style" pitchFamily="18" charset="0"/>
              </a:rPr>
              <a:t>education</a:t>
            </a: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Fasi del progetto: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Conoscenza ed osservazione del territorio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Immaginazione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Riuso e riciclo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Impatto delle proprie scelte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Miglioramento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Obiettivo: promuovere e favorire, attraverso il </a:t>
            </a:r>
            <a:r>
              <a:rPr lang="it-IT" dirty="0" err="1" smtClean="0">
                <a:solidFill>
                  <a:srgbClr val="3366FF"/>
                </a:solidFill>
                <a:latin typeface="Bookman Old Style" pitchFamily="18" charset="0"/>
              </a:rPr>
              <a:t>learning</a:t>
            </a: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 by </a:t>
            </a:r>
            <a:r>
              <a:rPr lang="it-IT" dirty="0" err="1" smtClean="0">
                <a:solidFill>
                  <a:srgbClr val="3366FF"/>
                </a:solidFill>
                <a:latin typeface="Bookman Old Style" pitchFamily="18" charset="0"/>
              </a:rPr>
              <a:t>doing</a:t>
            </a:r>
            <a:r>
              <a:rPr lang="it-IT" dirty="0" smtClean="0">
                <a:solidFill>
                  <a:srgbClr val="3366FF"/>
                </a:solidFill>
                <a:latin typeface="Bookman Old Style" pitchFamily="18" charset="0"/>
              </a:rPr>
              <a:t>, azioni concrete di cittadinanza attiva ed educazione ambientale per sensibilizzare all’impegno verso il BENE COMUNE: </a:t>
            </a:r>
            <a:r>
              <a:rPr lang="it-IT" dirty="0" smtClean="0">
                <a:solidFill>
                  <a:srgbClr val="00B050"/>
                </a:solidFill>
                <a:latin typeface="Bookman Old Style" pitchFamily="18" charset="0"/>
              </a:rPr>
              <a:t>la NATURA.</a:t>
            </a:r>
            <a:endParaRPr lang="it-IT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591800" y="6519446"/>
            <a:ext cx="16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Monotype Corsiva" pitchFamily="66" charset="0"/>
              </a:rPr>
              <a:t>Federica Valeriani</a:t>
            </a:r>
            <a:endParaRPr lang="it-IT" sz="1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5"/>
          <p:cNvSpPr txBox="1">
            <a:spLocks/>
          </p:cNvSpPr>
          <p:nvPr/>
        </p:nvSpPr>
        <p:spPr>
          <a:xfrm>
            <a:off x="0" y="-27296"/>
            <a:ext cx="12192000" cy="775042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PROPOSTA DI UN PERCORSO DIDATTICO-EDUCATIVO ALL’INTERNO DEGLI ORTI URBANI.</a:t>
            </a:r>
            <a:endParaRPr lang="it-IT" sz="2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Segnaposto contenuto 7"/>
          <p:cNvSpPr txBox="1">
            <a:spLocks/>
          </p:cNvSpPr>
          <p:nvPr/>
        </p:nvSpPr>
        <p:spPr>
          <a:xfrm>
            <a:off x="6443350" y="3437196"/>
            <a:ext cx="5596250" cy="3253111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b="1" dirty="0" smtClean="0">
                <a:solidFill>
                  <a:schemeClr val="tx1"/>
                </a:solidFill>
                <a:latin typeface="Bookman Old Style" pitchFamily="18" charset="0"/>
              </a:rPr>
              <a:t>OBIETTIVI DI TALI ATTIVITÀ PEDAGOGICO-FORMATIVE SVOLTE ALL’INTERNO DEGLI ORTI URBANI: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Sviluppo di competenze e acquisizione di nuove conoscenze (es. osservare, verbalizzare e descrivere quello che si è visto, confrontarsi, manipolare…)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Avvicinamento dei bambini alla natura, offrendo loro la possibilità di esplorarla, amarla e rispettarla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Acquisizione di conoscenze e comportamenti corretti nei confronti del cibo, educando i bambini ad una sana alimentazione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Prendersi cura di spazi pubblici, invitando i bambini alla cura e al rispetto dell’ambiente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Favorire l’interazione, la comunicazione e la collaborazione tra i bambini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668000" y="6527854"/>
            <a:ext cx="1544524" cy="338554"/>
          </a:xfrm>
          <a:prstGeom prst="rect">
            <a:avLst/>
          </a:prstGeom>
          <a:solidFill>
            <a:srgbClr val="FF6699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Monotype Corsiva" pitchFamily="66" charset="0"/>
              </a:rPr>
              <a:t>Giulia Venturini</a:t>
            </a:r>
            <a:endParaRPr lang="it-IT" sz="1600" dirty="0">
              <a:latin typeface="Monotype Corsiva" pitchFamily="66" charset="0"/>
            </a:endParaRPr>
          </a:p>
        </p:txBody>
      </p:sp>
      <p:sp>
        <p:nvSpPr>
          <p:cNvPr id="7" name="Segnaposto testo 8"/>
          <p:cNvSpPr txBox="1">
            <a:spLocks/>
          </p:cNvSpPr>
          <p:nvPr/>
        </p:nvSpPr>
        <p:spPr>
          <a:xfrm>
            <a:off x="228600" y="1248220"/>
            <a:ext cx="5718709" cy="12663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b="1" i="1" dirty="0">
              <a:latin typeface="Bookman Old Style" pitchFamily="18" charset="0"/>
            </a:endParaRPr>
          </a:p>
        </p:txBody>
      </p:sp>
      <p:sp>
        <p:nvSpPr>
          <p:cNvPr id="8" name="Segnaposto contenuto 9"/>
          <p:cNvSpPr txBox="1">
            <a:spLocks/>
          </p:cNvSpPr>
          <p:nvPr/>
        </p:nvSpPr>
        <p:spPr>
          <a:xfrm>
            <a:off x="381000" y="2644368"/>
            <a:ext cx="5920180" cy="4210220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I bambini, dopo aver esplorato l’ambiente, inizieranno a coltivare e conoscere diverse piante da cui poter ricavare, poi, i </a:t>
            </a:r>
            <a:r>
              <a:rPr lang="it-IT" sz="1600" b="1" i="1" dirty="0" smtClean="0">
                <a:solidFill>
                  <a:schemeClr val="tx1"/>
                </a:solidFill>
                <a:latin typeface="Bookman Old Style" pitchFamily="18" charset="0"/>
              </a:rPr>
              <a:t>colori alimentari.</a:t>
            </a:r>
          </a:p>
          <a:p>
            <a:pPr marL="0" indent="0" algn="just">
              <a:buNone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Nella fase successiva saranno proprio i bambini a realizzare i colori alimentari che potranno  essere spremuti, passati sul foglio oppure si potrà utilizzare la polpa ricavata schiacciandoli con strumenti adatti alla loro età.</a:t>
            </a:r>
          </a:p>
          <a:p>
            <a:pPr marL="0" indent="0" algn="just">
              <a:buNone/>
            </a:pP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Esempi: 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b="1" dirty="0" smtClean="0">
                <a:solidFill>
                  <a:srgbClr val="FF0000"/>
                </a:solidFill>
                <a:latin typeface="Bookman Old Style" pitchFamily="18" charset="0"/>
              </a:rPr>
              <a:t>Rosso</a:t>
            </a:r>
            <a:r>
              <a:rPr lang="it-IT" sz="1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= fragole 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b="1" dirty="0" smtClean="0">
                <a:solidFill>
                  <a:srgbClr val="FF6699"/>
                </a:solidFill>
                <a:latin typeface="Bookman Old Style" pitchFamily="18" charset="0"/>
              </a:rPr>
              <a:t>Rosa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  <a:r>
              <a:rPr lang="it-IT" sz="1400" dirty="0" smtClean="0">
                <a:solidFill>
                  <a:srgbClr val="FF00FF"/>
                </a:solidFill>
                <a:latin typeface="Bookman Old Style" pitchFamily="18" charset="0"/>
              </a:rPr>
              <a:t> </a:t>
            </a:r>
            <a:r>
              <a:rPr lang="it-IT" sz="1400" b="1" dirty="0" smtClean="0">
                <a:solidFill>
                  <a:srgbClr val="FF00FF"/>
                </a:solidFill>
                <a:latin typeface="Bookman Old Style" pitchFamily="18" charset="0"/>
              </a:rPr>
              <a:t>Fucsia</a:t>
            </a:r>
            <a:r>
              <a:rPr lang="it-IT" sz="1400" dirty="0" smtClean="0">
                <a:solidFill>
                  <a:srgbClr val="FF00FF"/>
                </a:solidFill>
                <a:latin typeface="Bookman Old Style" pitchFamily="18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= rape rosse 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b="1" dirty="0" smtClean="0">
                <a:solidFill>
                  <a:srgbClr val="FF6600"/>
                </a:solidFill>
                <a:latin typeface="Bookman Old Style" pitchFamily="18" charset="0"/>
              </a:rPr>
              <a:t>Arancione</a:t>
            </a:r>
            <a:r>
              <a:rPr lang="it-IT" sz="1400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= carote 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b="1" dirty="0" smtClean="0">
                <a:solidFill>
                  <a:srgbClr val="003399"/>
                </a:solidFill>
                <a:latin typeface="Bookman Old Style" pitchFamily="18" charset="0"/>
              </a:rPr>
              <a:t>Blu</a:t>
            </a:r>
            <a:r>
              <a:rPr lang="it-IT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= mirtilli </a:t>
            </a:r>
          </a:p>
          <a:p>
            <a:pPr algn="just">
              <a:buFont typeface="Bookman Old Style" pitchFamily="18" charset="0"/>
              <a:buChar char="●"/>
            </a:pPr>
            <a:r>
              <a:rPr lang="it-IT" sz="1400" b="1" dirty="0" smtClean="0">
                <a:solidFill>
                  <a:srgbClr val="00B050"/>
                </a:solidFill>
                <a:latin typeface="Bookman Old Style" pitchFamily="18" charset="0"/>
              </a:rPr>
              <a:t>Verde</a:t>
            </a:r>
            <a:r>
              <a:rPr lang="it-IT" sz="1400" dirty="0" smtClean="0">
                <a:latin typeface="Bookman Old Style" pitchFamily="18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= acqua nella quale sono stati fatti bollire spinaci, bieta o lattuga</a:t>
            </a:r>
          </a:p>
          <a:p>
            <a:pPr marL="0" indent="0" algn="just">
              <a:buNone/>
            </a:pPr>
            <a:r>
              <a:rPr lang="it-IT" sz="1400" dirty="0">
                <a:solidFill>
                  <a:schemeClr val="tx1"/>
                </a:solidFill>
                <a:latin typeface="Bookman Old Style" pitchFamily="18" charset="0"/>
              </a:rPr>
              <a:t>Infine, i bambini potranno dare sfogo alla loro fantasia e creatività realizzando meravigliosi dipinti ed “opere d’arte” ispirati a questa fantastica avventura vissuta insieme</a:t>
            </a:r>
            <a:r>
              <a:rPr lang="it-IT" sz="1400" dirty="0" smtClean="0">
                <a:solidFill>
                  <a:schemeClr val="tx1"/>
                </a:solidFill>
                <a:latin typeface="Bookman Old Style" pitchFamily="18" charset="0"/>
              </a:rPr>
              <a:t>!</a:t>
            </a:r>
            <a:endParaRPr lang="it-IT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1000" y="740559"/>
            <a:ext cx="7696200" cy="1038701"/>
          </a:xfrm>
          <a:prstGeom prst="ellipse">
            <a:avLst/>
          </a:prstGeom>
          <a:solidFill>
            <a:srgbClr val="FFCCCC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it-IT" sz="1400" b="1" i="1" dirty="0" smtClean="0">
                <a:solidFill>
                  <a:prstClr val="black"/>
                </a:solidFill>
                <a:latin typeface="Bookman Old Style" pitchFamily="18" charset="0"/>
              </a:rPr>
              <a:t>«La natura quando tocca la sua follia dipinge un’esplosione di colori sulla tela dell’universo.»</a:t>
            </a:r>
          </a:p>
          <a:p>
            <a:pPr lvl="0" algn="r"/>
            <a:r>
              <a:rPr lang="it-IT" sz="1400" b="1" dirty="0" smtClean="0">
                <a:solidFill>
                  <a:prstClr val="black"/>
                </a:solidFill>
                <a:latin typeface="Bookman Old Style" pitchFamily="18" charset="0"/>
              </a:rPr>
              <a:t>Anna Maria D’Alò</a:t>
            </a:r>
            <a:endParaRPr lang="it-IT" b="1" dirty="0">
              <a:latin typeface="Bookman Old Style" pitchFamily="18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81001" y="1779260"/>
            <a:ext cx="7696200" cy="865108"/>
          </a:xfrm>
          <a:prstGeom prst="roundRect">
            <a:avLst>
              <a:gd name="adj" fmla="val 44090"/>
            </a:avLst>
          </a:prstGeom>
          <a:solidFill>
            <a:schemeClr val="accent3">
              <a:lumMod val="40000"/>
              <a:lumOff val="6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E8B7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72A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72A37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72A37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endParaRPr lang="it-IT" sz="1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2104310" y="4347669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http://luganocare.com/wp-content/uploads/2016/10/frutta-colorata.jpg</a:t>
            </a:r>
          </a:p>
        </p:txBody>
      </p:sp>
      <p:pic>
        <p:nvPicPr>
          <p:cNvPr id="2" name="Picture 2" descr="C:\Users\oddin\Desktop\ORTO DIDATTICO\22657479_1622317057832360_10090351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68" y="835298"/>
            <a:ext cx="3400138" cy="2546562"/>
          </a:xfrm>
          <a:prstGeom prst="rect">
            <a:avLst/>
          </a:prstGeom>
          <a:ln>
            <a:noFill/>
          </a:ln>
          <a:effectLst>
            <a:outerShdw blurRad="8890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e 98"/>
          <p:cNvSpPr/>
          <p:nvPr/>
        </p:nvSpPr>
        <p:spPr>
          <a:xfrm>
            <a:off x="1235668" y="2159888"/>
            <a:ext cx="4197851" cy="241167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134600" y="65194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Monotype Corsiva" pitchFamily="66" charset="0"/>
              </a:rPr>
              <a:t>Maria Michela Viciglione</a:t>
            </a:r>
            <a:endParaRPr lang="it-IT" sz="1600" dirty="0">
              <a:latin typeface="Monotype Corsiva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4818" y="-65941"/>
            <a:ext cx="310882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500" b="1" cap="none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0"/>
              </a:rPr>
              <a:t>M.I.T.E.</a:t>
            </a:r>
            <a:endParaRPr lang="it-IT" sz="4500" b="1" cap="none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142827" y="201176"/>
            <a:ext cx="855376" cy="23388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723" y="2021943"/>
            <a:ext cx="1925381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Bookman Old Style" pitchFamily="18" charset="0"/>
              </a:rPr>
              <a:t>FEDERICA</a:t>
            </a:r>
          </a:p>
          <a:p>
            <a:pPr algn="ctr"/>
            <a:r>
              <a:rPr lang="it-IT" sz="1600" b="1" dirty="0" smtClean="0">
                <a:latin typeface="Bookman Old Style" pitchFamily="18" charset="0"/>
              </a:rPr>
              <a:t>(R)</a:t>
            </a:r>
            <a:endParaRPr lang="it-IT" sz="1600" b="1" dirty="0">
              <a:latin typeface="Bookman Old Style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81151" y="2928351"/>
            <a:ext cx="1038994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Bookman Old Style" pitchFamily="18" charset="0"/>
              </a:rPr>
              <a:t>MARIA</a:t>
            </a:r>
            <a:endParaRPr lang="it-IT" sz="1600" b="1" dirty="0">
              <a:latin typeface="Bookman Old Styl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7487" y="3832881"/>
            <a:ext cx="1007327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ookman Old Style" pitchFamily="18" charset="0"/>
              </a:rPr>
              <a:t>GIULIA</a:t>
            </a:r>
            <a:endParaRPr lang="it-IT" sz="1600" b="1" dirty="0">
              <a:latin typeface="Bookman Old Style" pitchFamily="18" charset="0"/>
            </a:endParaRPr>
          </a:p>
        </p:txBody>
      </p:sp>
      <p:sp>
        <p:nvSpPr>
          <p:cNvPr id="14" name="Nuvola 13"/>
          <p:cNvSpPr/>
          <p:nvPr/>
        </p:nvSpPr>
        <p:spPr>
          <a:xfrm>
            <a:off x="6111349" y="609532"/>
            <a:ext cx="3534218" cy="197010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it-IT" sz="1600" dirty="0" smtClean="0"/>
          </a:p>
          <a:p>
            <a:pPr algn="ctr"/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02266" y="3690544"/>
            <a:ext cx="1182366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Bookman Old Style" pitchFamily="18" charset="0"/>
              </a:rPr>
              <a:t>SABRINA</a:t>
            </a:r>
            <a:endParaRPr lang="it-IT" sz="1600" b="1" dirty="0">
              <a:latin typeface="Bookman Old Style" pitchFamily="18" charset="0"/>
            </a:endParaRPr>
          </a:p>
        </p:txBody>
      </p:sp>
      <p:sp>
        <p:nvSpPr>
          <p:cNvPr id="15" name="Nuvola 14"/>
          <p:cNvSpPr/>
          <p:nvPr/>
        </p:nvSpPr>
        <p:spPr>
          <a:xfrm>
            <a:off x="8540" y="5023275"/>
            <a:ext cx="4704881" cy="1100157"/>
          </a:xfrm>
          <a:prstGeom prst="cloud">
            <a:avLst/>
          </a:prstGeom>
          <a:gradFill>
            <a:gsLst>
              <a:gs pos="4000">
                <a:schemeClr val="accent6">
                  <a:tint val="96000"/>
                  <a:lumMod val="104000"/>
                </a:schemeClr>
              </a:gs>
              <a:gs pos="76000">
                <a:schemeClr val="accent6">
                  <a:shade val="98000"/>
                  <a:lumMod val="94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Nuvola 15"/>
          <p:cNvSpPr/>
          <p:nvPr/>
        </p:nvSpPr>
        <p:spPr>
          <a:xfrm>
            <a:off x="6439410" y="2634537"/>
            <a:ext cx="5562600" cy="128689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smtClean="0">
                <a:solidFill>
                  <a:srgbClr val="FF0000"/>
                </a:solidFill>
              </a:rPr>
              <a:t> </a:t>
            </a:r>
            <a:endParaRPr lang="it-IT" sz="13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79921" y="4324702"/>
            <a:ext cx="16421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Bookman Old Style" pitchFamily="18" charset="0"/>
              </a:rPr>
              <a:t>BENEDETTA</a:t>
            </a:r>
            <a:endParaRPr lang="it-IT" sz="1600" b="1" dirty="0">
              <a:latin typeface="Bookman Old Style" pitchFamily="18" charset="0"/>
            </a:endParaRPr>
          </a:p>
        </p:txBody>
      </p:sp>
      <p:sp>
        <p:nvSpPr>
          <p:cNvPr id="17" name="Nuvola 16"/>
          <p:cNvSpPr/>
          <p:nvPr/>
        </p:nvSpPr>
        <p:spPr>
          <a:xfrm>
            <a:off x="9645567" y="1219534"/>
            <a:ext cx="2478213" cy="126025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ABILITÀ: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Studiare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Comunicare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Sintetizzare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Spiegare</a:t>
            </a:r>
            <a:endParaRPr lang="it-IT" sz="13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391436" y="1467000"/>
            <a:ext cx="915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MEZZI:</a:t>
            </a:r>
            <a:endParaRPr lang="it-IT" sz="13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306441" y="679666"/>
            <a:ext cx="17623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300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Whatsapp</a:t>
            </a:r>
            <a:endParaRPr lang="it-IT" sz="13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300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Powerpoint</a:t>
            </a:r>
            <a:endParaRPr lang="it-IT" sz="13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300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Skype</a:t>
            </a:r>
            <a:endParaRPr lang="it-IT" sz="13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E-mail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Web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Appunti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Fotocamera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Smartphone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761021" y="3277986"/>
            <a:ext cx="1456574" cy="36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48688" y="5227104"/>
            <a:ext cx="40245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RISULTATI: </a:t>
            </a: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Pienamente soddisfatte del nostro progetto, ci siamo conosciute e abbiamo imparato ad interagire e superare ostacoli.</a:t>
            </a:r>
            <a:endParaRPr lang="it-IT" sz="13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9" name="Nuvola 28"/>
          <p:cNvSpPr/>
          <p:nvPr/>
        </p:nvSpPr>
        <p:spPr>
          <a:xfrm>
            <a:off x="1460876" y="6237233"/>
            <a:ext cx="3542344" cy="517892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816442" y="6265346"/>
            <a:ext cx="289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QUALITÀ DELLA COMUNICAZIONE: </a:t>
            </a:r>
            <a:r>
              <a:rPr lang="it-IT" sz="1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ottima.</a:t>
            </a:r>
            <a:endParaRPr lang="it-IT" sz="1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167627" y="861841"/>
            <a:ext cx="2370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ookman Old Style" pitchFamily="18" charset="0"/>
              </a:rPr>
              <a:t>CONVEGNISTI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latin typeface="Bookman Old Style" pitchFamily="18" charset="0"/>
              </a:rPr>
              <a:t>Alberto Modesti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latin typeface="Bookman Old Style" pitchFamily="18" charset="0"/>
              </a:rPr>
              <a:t>Angela </a:t>
            </a:r>
            <a:r>
              <a:rPr lang="it-IT" sz="1300" dirty="0" err="1" smtClean="0">
                <a:latin typeface="Bookman Old Style" pitchFamily="18" charset="0"/>
              </a:rPr>
              <a:t>Galasso</a:t>
            </a:r>
            <a:endParaRPr lang="it-IT" sz="1300" dirty="0" smtClean="0">
              <a:latin typeface="Bookman Old Style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latin typeface="Bookman Old Style" pitchFamily="18" charset="0"/>
              </a:rPr>
              <a:t>Valeria Baglio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latin typeface="Bookman Old Style" pitchFamily="18" charset="0"/>
              </a:rPr>
              <a:t>Maura </a:t>
            </a:r>
            <a:r>
              <a:rPr lang="it-IT" sz="1300" dirty="0" err="1" smtClean="0">
                <a:latin typeface="Bookman Old Style" pitchFamily="18" charset="0"/>
              </a:rPr>
              <a:t>Barva</a:t>
            </a:r>
            <a:endParaRPr lang="it-IT" sz="1300" dirty="0" smtClean="0">
              <a:latin typeface="Bookman Old Style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766379" y="2666529"/>
            <a:ext cx="48160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EFFETTO:</a:t>
            </a:r>
          </a:p>
          <a:p>
            <a:pPr algn="ctr"/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L’Outdoor </a:t>
            </a:r>
            <a:r>
              <a:rPr lang="it-IT" sz="1300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Education</a:t>
            </a: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intesa come chiave per riscoprire l’imprescindibile legame tra ‘’uomo e natura’’. Il progetto si basa sul metodo dell’apprendimento esperienziale in natura.</a:t>
            </a:r>
            <a:endParaRPr lang="it-IT" sz="13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939616" y="0"/>
            <a:ext cx="825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MULTIPLE INTERACTION TEAM EDUCATION</a:t>
            </a:r>
          </a:p>
          <a:p>
            <a:pPr algn="ctr"/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EDUCAZIONE DEL GRUPPO PER INTERAZIONE  MULTIPLA</a:t>
            </a:r>
            <a:endParaRPr lang="it-IT" sz="20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88884" y="646332"/>
            <a:ext cx="6214592" cy="4313901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" name="Connettore 2 73"/>
          <p:cNvCxnSpPr/>
          <p:nvPr/>
        </p:nvCxnSpPr>
        <p:spPr>
          <a:xfrm>
            <a:off x="3177916" y="1193254"/>
            <a:ext cx="719847" cy="1018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e 74"/>
          <p:cNvSpPr/>
          <p:nvPr/>
        </p:nvSpPr>
        <p:spPr>
          <a:xfrm>
            <a:off x="3626746" y="1244168"/>
            <a:ext cx="2061824" cy="8451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Bookman Old Style" pitchFamily="18" charset="0"/>
              </a:rPr>
              <a:t>DOCENTE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Bookman Old Style" pitchFamily="18" charset="0"/>
              </a:rPr>
              <a:t>SANDRA CHISTOLINI</a:t>
            </a:r>
            <a:endParaRPr lang="it-IT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2" name="Freccia bidirezionale orizzontale 81"/>
          <p:cNvSpPr/>
          <p:nvPr/>
        </p:nvSpPr>
        <p:spPr>
          <a:xfrm rot="14204017">
            <a:off x="1045466" y="3465762"/>
            <a:ext cx="2149866" cy="167169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Freccia bidirezionale orizzontale 82"/>
          <p:cNvSpPr/>
          <p:nvPr/>
        </p:nvSpPr>
        <p:spPr>
          <a:xfrm rot="16200000">
            <a:off x="486292" y="3041935"/>
            <a:ext cx="1030519" cy="15607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4" name="Freccia bidirezionale orizzontale 83"/>
          <p:cNvSpPr/>
          <p:nvPr/>
        </p:nvSpPr>
        <p:spPr>
          <a:xfrm rot="1602871">
            <a:off x="1615465" y="3143107"/>
            <a:ext cx="3028853" cy="16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Freccia bidirezionale orizzontale 84"/>
          <p:cNvSpPr/>
          <p:nvPr/>
        </p:nvSpPr>
        <p:spPr>
          <a:xfrm rot="1031641">
            <a:off x="2048689" y="2681656"/>
            <a:ext cx="3026174" cy="173773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7" name="Connettore 2 86"/>
          <p:cNvCxnSpPr/>
          <p:nvPr/>
        </p:nvCxnSpPr>
        <p:spPr>
          <a:xfrm flipV="1">
            <a:off x="2280061" y="1951693"/>
            <a:ext cx="1219707" cy="17145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 flipV="1">
            <a:off x="1537377" y="2021943"/>
            <a:ext cx="2112805" cy="15585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/>
          <p:nvPr/>
        </p:nvCxnSpPr>
        <p:spPr>
          <a:xfrm flipH="1">
            <a:off x="3537840" y="2086341"/>
            <a:ext cx="373794" cy="2085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/>
          <p:nvPr/>
        </p:nvCxnSpPr>
        <p:spPr>
          <a:xfrm>
            <a:off x="4422051" y="2159888"/>
            <a:ext cx="471215" cy="1530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5081151" y="2159888"/>
            <a:ext cx="276393" cy="699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oddin\Desktop\ORTO DIDATTICO\22685145_1622317474498985_9017528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36" y="4056232"/>
            <a:ext cx="3317451" cy="2484633"/>
          </a:xfrm>
          <a:prstGeom prst="rect">
            <a:avLst/>
          </a:prstGeom>
          <a:noFill/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Nuvola 36"/>
          <p:cNvSpPr/>
          <p:nvPr/>
        </p:nvSpPr>
        <p:spPr>
          <a:xfrm>
            <a:off x="4818110" y="4228612"/>
            <a:ext cx="3861900" cy="2460111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it-IT" sz="13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sz="13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CONOSCENZE COMUNI RAGGIUNTE: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Valore della cooperazione e collaborazione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Lavorare in gruppo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Importanza della riscoperta e del valore dell’ambiente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Rispetto delle consegne e dei tempi dati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it-IT" sz="13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904</Words>
  <Application>Microsoft Office PowerPoint</Application>
  <PresentationFormat>Personalizzato</PresentationFormat>
  <Paragraphs>123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pedagogia generale                          LPGSO     Gruppo 8: ‘Maestre’…in ERBA                   COLORI DA MANGIARE</dc:title>
  <dc:creator>Veronica Valeriani</dc:creator>
  <cp:lastModifiedBy>Veronica Valeriani</cp:lastModifiedBy>
  <cp:revision>41</cp:revision>
  <dcterms:modified xsi:type="dcterms:W3CDTF">2017-10-26T09:39:55Z</dcterms:modified>
</cp:coreProperties>
</file>