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8"/>
  </p:notesMasterIdLst>
  <p:handoutMasterIdLst>
    <p:handoutMasterId r:id="rId9"/>
  </p:handoutMasterIdLst>
  <p:sldIdLst>
    <p:sldId id="271" r:id="rId3"/>
    <p:sldId id="273" r:id="rId4"/>
    <p:sldId id="258" r:id="rId5"/>
    <p:sldId id="270" r:id="rId6"/>
    <p:sldId id="265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06D0886-6CDF-4373-ACE1-0FF4B35B2E42}">
          <p14:sldIdLst>
            <p14:sldId id="271"/>
            <p14:sldId id="273"/>
            <p14:sldId id="258"/>
            <p14:sldId id="270"/>
            <p14:sldId id="265"/>
          </p14:sldIdLst>
        </p14:section>
        <p14:section name="Sezione senza titolo" id="{A6BDCA9D-F75F-4732-958A-A2496E0B4B73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69" autoAdjust="0"/>
  </p:normalViewPr>
  <p:slideViewPr>
    <p:cSldViewPr snapToGrid="0">
      <p:cViewPr varScale="1">
        <p:scale>
          <a:sx n="79" d="100"/>
          <a:sy n="79" d="100"/>
        </p:scale>
        <p:origin x="-8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FA32D-165D-4C9E-ACA1-53974104EBF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04FAFBF-379C-464B-AF27-23EE0DA745B8}">
      <dgm:prSet phldrT="[Testo]" custT="1"/>
      <dgm:spPr/>
      <dgm:t>
        <a:bodyPr/>
        <a:lstStyle/>
        <a:p>
          <a:r>
            <a:rPr lang="it-IT" sz="1600" dirty="0"/>
            <a:t>Outdoor</a:t>
          </a:r>
          <a:br>
            <a:rPr lang="it-IT" sz="1600" dirty="0"/>
          </a:br>
          <a:r>
            <a:rPr lang="it-IT" sz="1600" dirty="0" err="1"/>
            <a:t>education</a:t>
          </a:r>
          <a:endParaRPr lang="it-IT" sz="1600" dirty="0"/>
        </a:p>
      </dgm:t>
    </dgm:pt>
    <dgm:pt modelId="{1F7206DB-8E3A-4374-9F93-D3078C097284}" type="parTrans" cxnId="{FF6A840D-2872-42A4-B166-C2D0B565AC10}">
      <dgm:prSet/>
      <dgm:spPr/>
      <dgm:t>
        <a:bodyPr/>
        <a:lstStyle/>
        <a:p>
          <a:endParaRPr lang="it-IT"/>
        </a:p>
      </dgm:t>
    </dgm:pt>
    <dgm:pt modelId="{5F3B42F9-E839-4711-A5CF-2F431B7B77C6}" type="sibTrans" cxnId="{FF6A840D-2872-42A4-B166-C2D0B565AC10}">
      <dgm:prSet custT="1"/>
      <dgm:spPr/>
      <dgm:t>
        <a:bodyPr/>
        <a:lstStyle/>
        <a:p>
          <a:r>
            <a:rPr lang="it-IT" sz="1600" dirty="0"/>
            <a:t>Educazione e didattica all’aperto</a:t>
          </a:r>
        </a:p>
      </dgm:t>
    </dgm:pt>
    <dgm:pt modelId="{EB0744EA-550D-412B-B70F-7F11377DED94}">
      <dgm:prSet phldrT="[Testo]" custT="1"/>
      <dgm:spPr/>
      <dgm:t>
        <a:bodyPr/>
        <a:lstStyle/>
        <a:p>
          <a:pPr rtl="0"/>
          <a:r>
            <a:rPr lang="it-IT" sz="1100" dirty="0"/>
            <a:t>Metodologia capovolta: si parte dall’esperienza in natura per risalire ai concetti; </a:t>
          </a:r>
          <a:br>
            <a:rPr lang="it-IT" sz="1100" dirty="0"/>
          </a:br>
          <a:r>
            <a:rPr lang="it-IT" sz="1100" dirty="0"/>
            <a:t>i bambini apprendono e raggiungono gli obiettivi didattici e curriculari «in situazione», tramite l’osservazione e l’esperienza sensoriale nell’ambiente esterno.</a:t>
          </a:r>
        </a:p>
        <a:p>
          <a:pPr rtl="0"/>
          <a:r>
            <a:rPr lang="it-IT" sz="1100" dirty="0"/>
            <a:t> </a:t>
          </a:r>
          <a:endParaRPr lang="it-IT" sz="1100" dirty="0">
            <a:solidFill>
              <a:schemeClr val="tx1"/>
            </a:solidFill>
          </a:endParaRPr>
        </a:p>
      </dgm:t>
    </dgm:pt>
    <dgm:pt modelId="{D7DE0C1B-2A0B-4093-A098-B7862EFA77D3}" type="parTrans" cxnId="{D7CEBBE5-937B-4BF7-8BAC-E4B6DD13A247}">
      <dgm:prSet/>
      <dgm:spPr/>
      <dgm:t>
        <a:bodyPr/>
        <a:lstStyle/>
        <a:p>
          <a:endParaRPr lang="it-IT"/>
        </a:p>
      </dgm:t>
    </dgm:pt>
    <dgm:pt modelId="{F0F2B2D6-A571-4F35-8FBC-22FE16336AFA}" type="sibTrans" cxnId="{D7CEBBE5-937B-4BF7-8BAC-E4B6DD13A247}">
      <dgm:prSet/>
      <dgm:spPr/>
      <dgm:t>
        <a:bodyPr/>
        <a:lstStyle/>
        <a:p>
          <a:endParaRPr lang="it-IT"/>
        </a:p>
      </dgm:t>
    </dgm:pt>
    <dgm:pt modelId="{20180FA4-5D77-4471-8E8B-B0A9E1FFBF9F}">
      <dgm:prSet phldrT="[Testo]" custT="1"/>
      <dgm:spPr/>
      <dgm:t>
        <a:bodyPr/>
        <a:lstStyle/>
        <a:p>
          <a:pPr algn="ctr" rtl="0"/>
          <a:r>
            <a:rPr lang="it-IT" sz="1400" dirty="0"/>
            <a:t>Benessere e sviluppo cognitivo ed emotivo dei bambini</a:t>
          </a:r>
        </a:p>
      </dgm:t>
    </dgm:pt>
    <dgm:pt modelId="{AA6C1319-5643-4C0A-BC5D-A4D0D0AD011E}" type="parTrans" cxnId="{24D1A3C9-F6C0-412C-89B5-958627D674C4}">
      <dgm:prSet/>
      <dgm:spPr/>
      <dgm:t>
        <a:bodyPr/>
        <a:lstStyle/>
        <a:p>
          <a:endParaRPr lang="it-IT"/>
        </a:p>
      </dgm:t>
    </dgm:pt>
    <dgm:pt modelId="{22315346-F00D-40CE-8D2A-73DFC9ED85C5}" type="sibTrans" cxnId="{24D1A3C9-F6C0-412C-89B5-958627D674C4}">
      <dgm:prSet custT="1"/>
      <dgm:spPr/>
      <dgm:t>
        <a:bodyPr/>
        <a:lstStyle/>
        <a:p>
          <a:r>
            <a:rPr lang="it-IT" sz="1600" dirty="0"/>
            <a:t>Orto Didattico</a:t>
          </a:r>
        </a:p>
      </dgm:t>
    </dgm:pt>
    <dgm:pt modelId="{F7AB4E73-28AE-431B-895B-CCAF99A553F1}">
      <dgm:prSet phldrT="[Testo]" custT="1"/>
      <dgm:spPr/>
      <dgm:t>
        <a:bodyPr/>
        <a:lstStyle/>
        <a:p>
          <a:pPr algn="l" rtl="0"/>
          <a:r>
            <a:rPr lang="it-IT" sz="1100" dirty="0"/>
            <a:t>.</a:t>
          </a:r>
        </a:p>
      </dgm:t>
    </dgm:pt>
    <dgm:pt modelId="{1208C45A-99EE-4A88-807D-B88060690505}" type="parTrans" cxnId="{042BCE89-8488-49FF-B0BA-35AA253C69A9}">
      <dgm:prSet/>
      <dgm:spPr/>
      <dgm:t>
        <a:bodyPr/>
        <a:lstStyle/>
        <a:p>
          <a:endParaRPr lang="it-IT"/>
        </a:p>
      </dgm:t>
    </dgm:pt>
    <dgm:pt modelId="{326D8364-197A-4BFB-B079-0C59EA2D4994}" type="sibTrans" cxnId="{042BCE89-8488-49FF-B0BA-35AA253C69A9}">
      <dgm:prSet/>
      <dgm:spPr/>
      <dgm:t>
        <a:bodyPr/>
        <a:lstStyle/>
        <a:p>
          <a:endParaRPr lang="it-IT"/>
        </a:p>
      </dgm:t>
    </dgm:pt>
    <dgm:pt modelId="{50C5CF90-FB1B-4CA2-9185-8343AA1D1284}">
      <dgm:prSet phldrT="[Testo]" custT="1"/>
      <dgm:spPr/>
      <dgm:t>
        <a:bodyPr/>
        <a:lstStyle/>
        <a:p>
          <a:pPr algn="l"/>
          <a:r>
            <a:rPr lang="it-IT" sz="1600" dirty="0"/>
            <a:t>Ecologia</a:t>
          </a:r>
        </a:p>
      </dgm:t>
    </dgm:pt>
    <dgm:pt modelId="{A41E0E12-A2E9-41C3-B5F9-45E759057A41}" type="parTrans" cxnId="{89164B70-DC19-45E7-A4C7-F53B52DD15E1}">
      <dgm:prSet/>
      <dgm:spPr/>
      <dgm:t>
        <a:bodyPr/>
        <a:lstStyle/>
        <a:p>
          <a:endParaRPr lang="it-IT"/>
        </a:p>
      </dgm:t>
    </dgm:pt>
    <dgm:pt modelId="{1363C7D3-A5C4-4458-8CC6-13DD18B7C595}" type="sibTrans" cxnId="{89164B70-DC19-45E7-A4C7-F53B52DD15E1}">
      <dgm:prSet custT="1"/>
      <dgm:spPr/>
      <dgm:t>
        <a:bodyPr/>
        <a:lstStyle/>
        <a:p>
          <a:r>
            <a:rPr lang="it-IT" sz="1400" dirty="0"/>
            <a:t>Socialità e apprendimento cooperativo sono favoriti</a:t>
          </a:r>
        </a:p>
      </dgm:t>
    </dgm:pt>
    <dgm:pt modelId="{5D593B2F-6FB2-4D34-AC63-EE4E9B9E4D6C}">
      <dgm:prSet phldrT="[Testo]" custT="1"/>
      <dgm:spPr/>
      <dgm:t>
        <a:bodyPr/>
        <a:lstStyle/>
        <a:p>
          <a:pPr rtl="0"/>
          <a:r>
            <a:rPr lang="it-IT" sz="1100" dirty="0"/>
            <a:t/>
          </a:r>
          <a:br>
            <a:rPr lang="it-IT" sz="1100" dirty="0"/>
          </a:br>
          <a:r>
            <a:rPr lang="it-IT" sz="1100" dirty="0">
              <a:solidFill>
                <a:srgbClr val="7D4411"/>
              </a:solidFill>
            </a:rPr>
            <a:t>Fra le priorità educative c’è anche il coinvolgimento delle famiglie e della comunità (a partire dagli «</a:t>
          </a:r>
          <a:r>
            <a:rPr lang="it-IT" sz="1100" dirty="0" err="1">
              <a:solidFill>
                <a:srgbClr val="7D4411"/>
              </a:solidFill>
            </a:rPr>
            <a:t>ortisti</a:t>
          </a:r>
          <a:r>
            <a:rPr lang="it-IT" sz="1100" dirty="0">
              <a:solidFill>
                <a:srgbClr val="7D4411"/>
              </a:solidFill>
            </a:rPr>
            <a:t>» che curano gli orti) affinché si creino le condizioni perché la natura torni ad essere importante nella formazione degli individui. </a:t>
          </a:r>
          <a:r>
            <a:rPr lang="it-IT" sz="1100" dirty="0"/>
            <a:t/>
          </a:r>
          <a:br>
            <a:rPr lang="it-IT" sz="1100" dirty="0"/>
          </a:br>
          <a:endParaRPr lang="it-IT" sz="1100" dirty="0"/>
        </a:p>
      </dgm:t>
    </dgm:pt>
    <dgm:pt modelId="{1CA0A420-BED1-41EE-A28B-810B881301DD}" type="parTrans" cxnId="{201EDD2D-0C86-4A2F-B268-CF1498757F59}">
      <dgm:prSet/>
      <dgm:spPr/>
      <dgm:t>
        <a:bodyPr/>
        <a:lstStyle/>
        <a:p>
          <a:endParaRPr lang="it-IT"/>
        </a:p>
      </dgm:t>
    </dgm:pt>
    <dgm:pt modelId="{848F8B93-EEFD-41DC-A743-4653C28D8020}" type="sibTrans" cxnId="{201EDD2D-0C86-4A2F-B268-CF1498757F59}">
      <dgm:prSet/>
      <dgm:spPr/>
      <dgm:t>
        <a:bodyPr/>
        <a:lstStyle/>
        <a:p>
          <a:endParaRPr lang="it-IT"/>
        </a:p>
      </dgm:t>
    </dgm:pt>
    <dgm:pt modelId="{BD8105F5-2D97-468F-9D43-FA2865D1FBA1}">
      <dgm:prSet custT="1"/>
      <dgm:spPr/>
      <dgm:t>
        <a:bodyPr/>
        <a:lstStyle/>
        <a:p>
          <a:r>
            <a:rPr lang="it-IT" sz="1200" dirty="0"/>
            <a:t>Cittadinanza partecipata e attiva</a:t>
          </a:r>
        </a:p>
      </dgm:t>
    </dgm:pt>
    <dgm:pt modelId="{F93055E2-4E07-4AA9-B87B-02E482916D5D}" type="parTrans" cxnId="{80466641-D655-4914-A2E9-6584BA1E0A99}">
      <dgm:prSet/>
      <dgm:spPr/>
      <dgm:t>
        <a:bodyPr/>
        <a:lstStyle/>
        <a:p>
          <a:endParaRPr lang="it-IT"/>
        </a:p>
      </dgm:t>
    </dgm:pt>
    <dgm:pt modelId="{3696CF38-D52D-485C-83B7-B9492E7D8ECD}" type="sibTrans" cxnId="{80466641-D655-4914-A2E9-6584BA1E0A99}">
      <dgm:prSet custT="1"/>
      <dgm:spPr/>
      <dgm:t>
        <a:bodyPr/>
        <a:lstStyle/>
        <a:p>
          <a:r>
            <a:rPr lang="it-IT" sz="1400" dirty="0"/>
            <a:t>la Natura è riportata nel vivere quotidiano</a:t>
          </a:r>
        </a:p>
      </dgm:t>
    </dgm:pt>
    <dgm:pt modelId="{8E567170-BC5B-45F1-92BA-5DC43CC94282}" type="pres">
      <dgm:prSet presAssocID="{591FA32D-165D-4C9E-ACA1-53974104EBF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1F822FF-307E-458B-9FEC-60D9A10E88F0}" type="pres">
      <dgm:prSet presAssocID="{104FAFBF-379C-464B-AF27-23EE0DA745B8}" presName="composite" presStyleCnt="0"/>
      <dgm:spPr/>
    </dgm:pt>
    <dgm:pt modelId="{BE25F10D-644C-4A47-9A56-2012E2681871}" type="pres">
      <dgm:prSet presAssocID="{104FAFBF-379C-464B-AF27-23EE0DA745B8}" presName="Parent1" presStyleLbl="node1" presStyleIdx="0" presStyleCnt="8" custScaleX="105113" custScaleY="100170" custLinFactNeighborX="-13113" custLinFactNeighborY="35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22DE80-621A-4917-B4ED-953ACE1AB137}" type="pres">
      <dgm:prSet presAssocID="{104FAFBF-379C-464B-AF27-23EE0DA745B8}" presName="Childtext1" presStyleLbl="revTx" presStyleIdx="0" presStyleCnt="4" custScaleX="297845" custScaleY="130143" custLinFactNeighborX="89465" custLinFactNeighborY="-18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07A88D-BB05-4C7E-8B74-1EAF9559C4EF}" type="pres">
      <dgm:prSet presAssocID="{104FAFBF-379C-464B-AF27-23EE0DA745B8}" presName="BalanceSpacing" presStyleCnt="0"/>
      <dgm:spPr/>
    </dgm:pt>
    <dgm:pt modelId="{29B38E5B-A8B4-48E9-B6A5-151D033CB3A1}" type="pres">
      <dgm:prSet presAssocID="{104FAFBF-379C-464B-AF27-23EE0DA745B8}" presName="BalanceSpacing1" presStyleCnt="0"/>
      <dgm:spPr/>
    </dgm:pt>
    <dgm:pt modelId="{842C01F7-13FC-4F5F-B9BD-603B5D21CD25}" type="pres">
      <dgm:prSet presAssocID="{5F3B42F9-E839-4711-A5CF-2F431B7B77C6}" presName="Accent1Text" presStyleLbl="node1" presStyleIdx="1" presStyleCnt="8" custScaleX="111311" custLinFactNeighborX="-16006" custLinFactNeighborY="3456"/>
      <dgm:spPr/>
      <dgm:t>
        <a:bodyPr/>
        <a:lstStyle/>
        <a:p>
          <a:endParaRPr lang="it-IT"/>
        </a:p>
      </dgm:t>
    </dgm:pt>
    <dgm:pt modelId="{DA2FD79E-4486-43AC-A7AE-AE87073289FB}" type="pres">
      <dgm:prSet presAssocID="{5F3B42F9-E839-4711-A5CF-2F431B7B77C6}" presName="spaceBetweenRectangles" presStyleCnt="0"/>
      <dgm:spPr/>
    </dgm:pt>
    <dgm:pt modelId="{07B66DAF-5CD8-43D8-9E04-6E522AF01999}" type="pres">
      <dgm:prSet presAssocID="{20180FA4-5D77-4471-8E8B-B0A9E1FFBF9F}" presName="composite" presStyleCnt="0"/>
      <dgm:spPr/>
    </dgm:pt>
    <dgm:pt modelId="{4A1F2D70-45C6-4E7B-B2F2-DDDC0E17152B}" type="pres">
      <dgm:prSet presAssocID="{20180FA4-5D77-4471-8E8B-B0A9E1FFBF9F}" presName="Parent1" presStyleLbl="node1" presStyleIdx="2" presStyleCnt="8" custScaleX="112671" custLinFactNeighborX="-91772" custLinFactNeighborY="-76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33E790-3DAE-4B15-8413-E169575BE1E1}" type="pres">
      <dgm:prSet presAssocID="{20180FA4-5D77-4471-8E8B-B0A9E1FFBF9F}" presName="Childtext1" presStyleLbl="revTx" presStyleIdx="1" presStyleCnt="4" custScaleX="164959" custScaleY="81007" custLinFactX="-40896" custLinFactY="33128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F03BD8-AF8C-48D2-9FD4-E7A25D26C8C1}" type="pres">
      <dgm:prSet presAssocID="{20180FA4-5D77-4471-8E8B-B0A9E1FFBF9F}" presName="BalanceSpacing" presStyleCnt="0"/>
      <dgm:spPr/>
    </dgm:pt>
    <dgm:pt modelId="{A6989B9A-D153-4B0D-8EA1-0DDE01CFD608}" type="pres">
      <dgm:prSet presAssocID="{20180FA4-5D77-4471-8E8B-B0A9E1FFBF9F}" presName="BalanceSpacing1" presStyleCnt="0"/>
      <dgm:spPr/>
    </dgm:pt>
    <dgm:pt modelId="{C9362880-2999-4282-A768-7C5466C38EA8}" type="pres">
      <dgm:prSet presAssocID="{22315346-F00D-40CE-8D2A-73DFC9ED85C5}" presName="Accent1Text" presStyleLbl="node1" presStyleIdx="3" presStyleCnt="8" custScaleX="111129" custLinFactNeighborX="-94357" custLinFactNeighborY="-7817"/>
      <dgm:spPr/>
      <dgm:t>
        <a:bodyPr/>
        <a:lstStyle/>
        <a:p>
          <a:endParaRPr lang="it-IT"/>
        </a:p>
      </dgm:t>
    </dgm:pt>
    <dgm:pt modelId="{1609079E-E910-43F8-8676-5602E64B77CC}" type="pres">
      <dgm:prSet presAssocID="{22315346-F00D-40CE-8D2A-73DFC9ED85C5}" presName="spaceBetweenRectangles" presStyleCnt="0"/>
      <dgm:spPr/>
    </dgm:pt>
    <dgm:pt modelId="{0648B227-FF49-4211-8D75-854F2E329E06}" type="pres">
      <dgm:prSet presAssocID="{50C5CF90-FB1B-4CA2-9185-8343AA1D1284}" presName="composite" presStyleCnt="0"/>
      <dgm:spPr/>
    </dgm:pt>
    <dgm:pt modelId="{F674D41C-4E44-4DFA-B0B5-1DC57CFCE01E}" type="pres">
      <dgm:prSet presAssocID="{50C5CF90-FB1B-4CA2-9185-8343AA1D1284}" presName="Parent1" presStyleLbl="node1" presStyleIdx="4" presStyleCnt="8" custScaleX="102443" custLinFactNeighborX="91956" custLinFactNeighborY="-167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BA3F02-E7DA-4985-A7F0-C0272E526088}" type="pres">
      <dgm:prSet presAssocID="{50C5CF90-FB1B-4CA2-9185-8343AA1D1284}" presName="Childtext1" presStyleLbl="revTx" presStyleIdx="2" presStyleCnt="4" custScaleX="277107" custScaleY="73043" custLinFactY="44871" custLinFactNeighborX="5212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695AD7-E048-4100-9920-1452C784F193}" type="pres">
      <dgm:prSet presAssocID="{50C5CF90-FB1B-4CA2-9185-8343AA1D1284}" presName="BalanceSpacing" presStyleCnt="0"/>
      <dgm:spPr/>
    </dgm:pt>
    <dgm:pt modelId="{CA6FC803-3C00-4C2D-8179-95A90234464B}" type="pres">
      <dgm:prSet presAssocID="{50C5CF90-FB1B-4CA2-9185-8343AA1D1284}" presName="BalanceSpacing1" presStyleCnt="0"/>
      <dgm:spPr/>
    </dgm:pt>
    <dgm:pt modelId="{FB749A4D-7568-4EAA-84A4-525B8ED7499B}" type="pres">
      <dgm:prSet presAssocID="{1363C7D3-A5C4-4458-8CC6-13DD18B7C595}" presName="Accent1Text" presStyleLbl="node1" presStyleIdx="5" presStyleCnt="8" custScaleX="133601" custLinFactNeighborX="-12906" custLinFactNeighborY="-14874"/>
      <dgm:spPr/>
      <dgm:t>
        <a:bodyPr/>
        <a:lstStyle/>
        <a:p>
          <a:endParaRPr lang="it-IT"/>
        </a:p>
      </dgm:t>
    </dgm:pt>
    <dgm:pt modelId="{598A42A7-D849-42E9-BF11-C445DFBA76EA}" type="pres">
      <dgm:prSet presAssocID="{1363C7D3-A5C4-4458-8CC6-13DD18B7C595}" presName="spaceBetweenRectangles" presStyleCnt="0"/>
      <dgm:spPr/>
    </dgm:pt>
    <dgm:pt modelId="{2CFC74ED-03B4-4777-9B9E-9EDA114239AD}" type="pres">
      <dgm:prSet presAssocID="{BD8105F5-2D97-468F-9D43-FA2865D1FBA1}" presName="composite" presStyleCnt="0"/>
      <dgm:spPr/>
    </dgm:pt>
    <dgm:pt modelId="{DCD24D31-18B8-43C5-B2E2-E18516AACA93}" type="pres">
      <dgm:prSet presAssocID="{BD8105F5-2D97-468F-9D43-FA2865D1FBA1}" presName="Parent1" presStyleLbl="node1" presStyleIdx="6" presStyleCnt="8" custScaleX="118571" custLinFactNeighborX="-59170" custLinFactNeighborY="-227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9D0F60-DD06-4E45-BB71-F580B3EAED53}" type="pres">
      <dgm:prSet presAssocID="{BD8105F5-2D97-468F-9D43-FA2865D1FBA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D6ED3B2-67B5-4208-AAD2-4212126D7B00}" type="pres">
      <dgm:prSet presAssocID="{BD8105F5-2D97-468F-9D43-FA2865D1FBA1}" presName="BalanceSpacing" presStyleCnt="0"/>
      <dgm:spPr/>
    </dgm:pt>
    <dgm:pt modelId="{CCE61DC4-4A2E-44F6-A7D1-02E771CF8677}" type="pres">
      <dgm:prSet presAssocID="{BD8105F5-2D97-468F-9D43-FA2865D1FBA1}" presName="BalanceSpacing1" presStyleCnt="0"/>
      <dgm:spPr/>
    </dgm:pt>
    <dgm:pt modelId="{56F549B9-1428-4BBC-8766-092A7FCB5401}" type="pres">
      <dgm:prSet presAssocID="{3696CF38-D52D-485C-83B7-B9492E7D8ECD}" presName="Accent1Text" presStyleLbl="node1" presStyleIdx="7" presStyleCnt="8" custScaleX="106423" custLinFactX="-20557" custLinFactY="-3770" custLinFactNeighborX="-100000" custLinFactNeighborY="-100000"/>
      <dgm:spPr/>
      <dgm:t>
        <a:bodyPr/>
        <a:lstStyle/>
        <a:p>
          <a:endParaRPr lang="it-IT"/>
        </a:p>
      </dgm:t>
    </dgm:pt>
  </dgm:ptLst>
  <dgm:cxnLst>
    <dgm:cxn modelId="{DE273921-D81B-4A25-A8A1-AD2CABBAA62B}" type="presOf" srcId="{1363C7D3-A5C4-4458-8CC6-13DD18B7C595}" destId="{FB749A4D-7568-4EAA-84A4-525B8ED7499B}" srcOrd="0" destOrd="0" presId="urn:microsoft.com/office/officeart/2008/layout/AlternatingHexagons"/>
    <dgm:cxn modelId="{042BCE89-8488-49FF-B0BA-35AA253C69A9}" srcId="{20180FA4-5D77-4471-8E8B-B0A9E1FFBF9F}" destId="{F7AB4E73-28AE-431B-895B-CCAF99A553F1}" srcOrd="0" destOrd="0" parTransId="{1208C45A-99EE-4A88-807D-B88060690505}" sibTransId="{326D8364-197A-4BFB-B079-0C59EA2D4994}"/>
    <dgm:cxn modelId="{FF6A840D-2872-42A4-B166-C2D0B565AC10}" srcId="{591FA32D-165D-4C9E-ACA1-53974104EBFE}" destId="{104FAFBF-379C-464B-AF27-23EE0DA745B8}" srcOrd="0" destOrd="0" parTransId="{1F7206DB-8E3A-4374-9F93-D3078C097284}" sibTransId="{5F3B42F9-E839-4711-A5CF-2F431B7B77C6}"/>
    <dgm:cxn modelId="{D7CEBBE5-937B-4BF7-8BAC-E4B6DD13A247}" srcId="{104FAFBF-379C-464B-AF27-23EE0DA745B8}" destId="{EB0744EA-550D-412B-B70F-7F11377DED94}" srcOrd="0" destOrd="0" parTransId="{D7DE0C1B-2A0B-4093-A098-B7862EFA77D3}" sibTransId="{F0F2B2D6-A571-4F35-8FBC-22FE16336AFA}"/>
    <dgm:cxn modelId="{201EDD2D-0C86-4A2F-B268-CF1498757F59}" srcId="{50C5CF90-FB1B-4CA2-9185-8343AA1D1284}" destId="{5D593B2F-6FB2-4D34-AC63-EE4E9B9E4D6C}" srcOrd="0" destOrd="0" parTransId="{1CA0A420-BED1-41EE-A28B-810B881301DD}" sibTransId="{848F8B93-EEFD-41DC-A743-4653C28D8020}"/>
    <dgm:cxn modelId="{1515A7D9-94DA-4E70-8B13-A8271E5F2F7C}" type="presOf" srcId="{F7AB4E73-28AE-431B-895B-CCAF99A553F1}" destId="{0A33E790-3DAE-4B15-8413-E169575BE1E1}" srcOrd="0" destOrd="0" presId="urn:microsoft.com/office/officeart/2008/layout/AlternatingHexagons"/>
    <dgm:cxn modelId="{48D653A3-7C88-4287-AF3C-17282A7F8BEC}" type="presOf" srcId="{BD8105F5-2D97-468F-9D43-FA2865D1FBA1}" destId="{DCD24D31-18B8-43C5-B2E2-E18516AACA93}" srcOrd="0" destOrd="0" presId="urn:microsoft.com/office/officeart/2008/layout/AlternatingHexagons"/>
    <dgm:cxn modelId="{551179C3-4F62-48A7-87AC-98C1C2E06CDA}" type="presOf" srcId="{5D593B2F-6FB2-4D34-AC63-EE4E9B9E4D6C}" destId="{ACBA3F02-E7DA-4985-A7F0-C0272E526088}" srcOrd="0" destOrd="0" presId="urn:microsoft.com/office/officeart/2008/layout/AlternatingHexagons"/>
    <dgm:cxn modelId="{614822B6-22CF-4186-B062-443A95EAC4D0}" type="presOf" srcId="{EB0744EA-550D-412B-B70F-7F11377DED94}" destId="{6A22DE80-621A-4917-B4ED-953ACE1AB137}" srcOrd="0" destOrd="0" presId="urn:microsoft.com/office/officeart/2008/layout/AlternatingHexagons"/>
    <dgm:cxn modelId="{24D1A3C9-F6C0-412C-89B5-958627D674C4}" srcId="{591FA32D-165D-4C9E-ACA1-53974104EBFE}" destId="{20180FA4-5D77-4471-8E8B-B0A9E1FFBF9F}" srcOrd="1" destOrd="0" parTransId="{AA6C1319-5643-4C0A-BC5D-A4D0D0AD011E}" sibTransId="{22315346-F00D-40CE-8D2A-73DFC9ED85C5}"/>
    <dgm:cxn modelId="{74692EA8-3A26-4631-9031-407418EC390F}" type="presOf" srcId="{104FAFBF-379C-464B-AF27-23EE0DA745B8}" destId="{BE25F10D-644C-4A47-9A56-2012E2681871}" srcOrd="0" destOrd="0" presId="urn:microsoft.com/office/officeart/2008/layout/AlternatingHexagons"/>
    <dgm:cxn modelId="{80466641-D655-4914-A2E9-6584BA1E0A99}" srcId="{591FA32D-165D-4C9E-ACA1-53974104EBFE}" destId="{BD8105F5-2D97-468F-9D43-FA2865D1FBA1}" srcOrd="3" destOrd="0" parTransId="{F93055E2-4E07-4AA9-B87B-02E482916D5D}" sibTransId="{3696CF38-D52D-485C-83B7-B9492E7D8ECD}"/>
    <dgm:cxn modelId="{9C19C3A6-E8E7-4981-BECC-26ABE9C2E357}" type="presOf" srcId="{50C5CF90-FB1B-4CA2-9185-8343AA1D1284}" destId="{F674D41C-4E44-4DFA-B0B5-1DC57CFCE01E}" srcOrd="0" destOrd="0" presId="urn:microsoft.com/office/officeart/2008/layout/AlternatingHexagons"/>
    <dgm:cxn modelId="{894D65DA-EBF7-4184-A065-409B6CFED3DF}" type="presOf" srcId="{3696CF38-D52D-485C-83B7-B9492E7D8ECD}" destId="{56F549B9-1428-4BBC-8766-092A7FCB5401}" srcOrd="0" destOrd="0" presId="urn:microsoft.com/office/officeart/2008/layout/AlternatingHexagons"/>
    <dgm:cxn modelId="{0B88FDB3-BF23-4A56-B220-EC084F20FEAF}" type="presOf" srcId="{20180FA4-5D77-4471-8E8B-B0A9E1FFBF9F}" destId="{4A1F2D70-45C6-4E7B-B2F2-DDDC0E17152B}" srcOrd="0" destOrd="0" presId="urn:microsoft.com/office/officeart/2008/layout/AlternatingHexagons"/>
    <dgm:cxn modelId="{9C8565B2-97F2-46C1-B684-132B67BDB2FE}" type="presOf" srcId="{591FA32D-165D-4C9E-ACA1-53974104EBFE}" destId="{8E567170-BC5B-45F1-92BA-5DC43CC94282}" srcOrd="0" destOrd="0" presId="urn:microsoft.com/office/officeart/2008/layout/AlternatingHexagons"/>
    <dgm:cxn modelId="{89164B70-DC19-45E7-A4C7-F53B52DD15E1}" srcId="{591FA32D-165D-4C9E-ACA1-53974104EBFE}" destId="{50C5CF90-FB1B-4CA2-9185-8343AA1D1284}" srcOrd="2" destOrd="0" parTransId="{A41E0E12-A2E9-41C3-B5F9-45E759057A41}" sibTransId="{1363C7D3-A5C4-4458-8CC6-13DD18B7C595}"/>
    <dgm:cxn modelId="{CED57E7F-59E1-4EA5-93AE-5E2FA1DAE12B}" type="presOf" srcId="{22315346-F00D-40CE-8D2A-73DFC9ED85C5}" destId="{C9362880-2999-4282-A768-7C5466C38EA8}" srcOrd="0" destOrd="0" presId="urn:microsoft.com/office/officeart/2008/layout/AlternatingHexagons"/>
    <dgm:cxn modelId="{A2C8AD08-DC4A-42DF-B144-95FE5832FC61}" type="presOf" srcId="{5F3B42F9-E839-4711-A5CF-2F431B7B77C6}" destId="{842C01F7-13FC-4F5F-B9BD-603B5D21CD25}" srcOrd="0" destOrd="0" presId="urn:microsoft.com/office/officeart/2008/layout/AlternatingHexagons"/>
    <dgm:cxn modelId="{4A0CA425-A3F8-455F-9D97-3C902D3D2094}" type="presParOf" srcId="{8E567170-BC5B-45F1-92BA-5DC43CC94282}" destId="{11F822FF-307E-458B-9FEC-60D9A10E88F0}" srcOrd="0" destOrd="0" presId="urn:microsoft.com/office/officeart/2008/layout/AlternatingHexagons"/>
    <dgm:cxn modelId="{ADCE62A1-6D85-4A3C-8A1E-7F4AC4560AEB}" type="presParOf" srcId="{11F822FF-307E-458B-9FEC-60D9A10E88F0}" destId="{BE25F10D-644C-4A47-9A56-2012E2681871}" srcOrd="0" destOrd="0" presId="urn:microsoft.com/office/officeart/2008/layout/AlternatingHexagons"/>
    <dgm:cxn modelId="{2CC6D753-28C9-4A4E-8D17-3A595DCEDC6B}" type="presParOf" srcId="{11F822FF-307E-458B-9FEC-60D9A10E88F0}" destId="{6A22DE80-621A-4917-B4ED-953ACE1AB137}" srcOrd="1" destOrd="0" presId="urn:microsoft.com/office/officeart/2008/layout/AlternatingHexagons"/>
    <dgm:cxn modelId="{76D5E051-978C-449F-854C-BDE27E844370}" type="presParOf" srcId="{11F822FF-307E-458B-9FEC-60D9A10E88F0}" destId="{0607A88D-BB05-4C7E-8B74-1EAF9559C4EF}" srcOrd="2" destOrd="0" presId="urn:microsoft.com/office/officeart/2008/layout/AlternatingHexagons"/>
    <dgm:cxn modelId="{EC16AB0A-DE6A-4D59-8B6C-1E888DD3B2D2}" type="presParOf" srcId="{11F822FF-307E-458B-9FEC-60D9A10E88F0}" destId="{29B38E5B-A8B4-48E9-B6A5-151D033CB3A1}" srcOrd="3" destOrd="0" presId="urn:microsoft.com/office/officeart/2008/layout/AlternatingHexagons"/>
    <dgm:cxn modelId="{5259F63D-4E1B-4A0B-B787-CCE4F2C1DFDA}" type="presParOf" srcId="{11F822FF-307E-458B-9FEC-60D9A10E88F0}" destId="{842C01F7-13FC-4F5F-B9BD-603B5D21CD25}" srcOrd="4" destOrd="0" presId="urn:microsoft.com/office/officeart/2008/layout/AlternatingHexagons"/>
    <dgm:cxn modelId="{025729D6-476C-4CC1-831C-5FBBA9A47AEF}" type="presParOf" srcId="{8E567170-BC5B-45F1-92BA-5DC43CC94282}" destId="{DA2FD79E-4486-43AC-A7AE-AE87073289FB}" srcOrd="1" destOrd="0" presId="urn:microsoft.com/office/officeart/2008/layout/AlternatingHexagons"/>
    <dgm:cxn modelId="{51DDCD97-8510-4C82-9F45-8A5EEEB6F94C}" type="presParOf" srcId="{8E567170-BC5B-45F1-92BA-5DC43CC94282}" destId="{07B66DAF-5CD8-43D8-9E04-6E522AF01999}" srcOrd="2" destOrd="0" presId="urn:microsoft.com/office/officeart/2008/layout/AlternatingHexagons"/>
    <dgm:cxn modelId="{261ACED4-4106-41CD-8ECC-543E9D3B3241}" type="presParOf" srcId="{07B66DAF-5CD8-43D8-9E04-6E522AF01999}" destId="{4A1F2D70-45C6-4E7B-B2F2-DDDC0E17152B}" srcOrd="0" destOrd="0" presId="urn:microsoft.com/office/officeart/2008/layout/AlternatingHexagons"/>
    <dgm:cxn modelId="{222DF297-FA2E-45F2-B57C-897BAF019430}" type="presParOf" srcId="{07B66DAF-5CD8-43D8-9E04-6E522AF01999}" destId="{0A33E790-3DAE-4B15-8413-E169575BE1E1}" srcOrd="1" destOrd="0" presId="urn:microsoft.com/office/officeart/2008/layout/AlternatingHexagons"/>
    <dgm:cxn modelId="{16CE1E77-3D76-4242-B761-F74FF299D333}" type="presParOf" srcId="{07B66DAF-5CD8-43D8-9E04-6E522AF01999}" destId="{3CF03BD8-AF8C-48D2-9FD4-E7A25D26C8C1}" srcOrd="2" destOrd="0" presId="urn:microsoft.com/office/officeart/2008/layout/AlternatingHexagons"/>
    <dgm:cxn modelId="{7FFAD3C2-6970-44F2-AE45-0D4E482A64B9}" type="presParOf" srcId="{07B66DAF-5CD8-43D8-9E04-6E522AF01999}" destId="{A6989B9A-D153-4B0D-8EA1-0DDE01CFD608}" srcOrd="3" destOrd="0" presId="urn:microsoft.com/office/officeart/2008/layout/AlternatingHexagons"/>
    <dgm:cxn modelId="{4A7F20A5-47CA-401D-A249-AC0E4A7CA632}" type="presParOf" srcId="{07B66DAF-5CD8-43D8-9E04-6E522AF01999}" destId="{C9362880-2999-4282-A768-7C5466C38EA8}" srcOrd="4" destOrd="0" presId="urn:microsoft.com/office/officeart/2008/layout/AlternatingHexagons"/>
    <dgm:cxn modelId="{DE33E5A3-469B-4C1D-A374-CA46C36CA80A}" type="presParOf" srcId="{8E567170-BC5B-45F1-92BA-5DC43CC94282}" destId="{1609079E-E910-43F8-8676-5602E64B77CC}" srcOrd="3" destOrd="0" presId="urn:microsoft.com/office/officeart/2008/layout/AlternatingHexagons"/>
    <dgm:cxn modelId="{9829191A-BCB3-4769-B770-1D5357A8F41B}" type="presParOf" srcId="{8E567170-BC5B-45F1-92BA-5DC43CC94282}" destId="{0648B227-FF49-4211-8D75-854F2E329E06}" srcOrd="4" destOrd="0" presId="urn:microsoft.com/office/officeart/2008/layout/AlternatingHexagons"/>
    <dgm:cxn modelId="{C2600DE8-465C-42A5-8718-30DB55C7F8B4}" type="presParOf" srcId="{0648B227-FF49-4211-8D75-854F2E329E06}" destId="{F674D41C-4E44-4DFA-B0B5-1DC57CFCE01E}" srcOrd="0" destOrd="0" presId="urn:microsoft.com/office/officeart/2008/layout/AlternatingHexagons"/>
    <dgm:cxn modelId="{D744DE71-3FCD-4988-873F-F136CEBECC9D}" type="presParOf" srcId="{0648B227-FF49-4211-8D75-854F2E329E06}" destId="{ACBA3F02-E7DA-4985-A7F0-C0272E526088}" srcOrd="1" destOrd="0" presId="urn:microsoft.com/office/officeart/2008/layout/AlternatingHexagons"/>
    <dgm:cxn modelId="{DBEE8F1B-8923-4A65-819F-B24865EE81F5}" type="presParOf" srcId="{0648B227-FF49-4211-8D75-854F2E329E06}" destId="{11695AD7-E048-4100-9920-1452C784F193}" srcOrd="2" destOrd="0" presId="urn:microsoft.com/office/officeart/2008/layout/AlternatingHexagons"/>
    <dgm:cxn modelId="{C04A7640-2C77-4150-81F6-5279349F9111}" type="presParOf" srcId="{0648B227-FF49-4211-8D75-854F2E329E06}" destId="{CA6FC803-3C00-4C2D-8179-95A90234464B}" srcOrd="3" destOrd="0" presId="urn:microsoft.com/office/officeart/2008/layout/AlternatingHexagons"/>
    <dgm:cxn modelId="{4002266D-579A-47B1-9F5E-015813F01831}" type="presParOf" srcId="{0648B227-FF49-4211-8D75-854F2E329E06}" destId="{FB749A4D-7568-4EAA-84A4-525B8ED7499B}" srcOrd="4" destOrd="0" presId="urn:microsoft.com/office/officeart/2008/layout/AlternatingHexagons"/>
    <dgm:cxn modelId="{56C82C64-D436-48A2-AB0E-A0F8966453A0}" type="presParOf" srcId="{8E567170-BC5B-45F1-92BA-5DC43CC94282}" destId="{598A42A7-D849-42E9-BF11-C445DFBA76EA}" srcOrd="5" destOrd="0" presId="urn:microsoft.com/office/officeart/2008/layout/AlternatingHexagons"/>
    <dgm:cxn modelId="{43C5F5DF-32E1-4EF0-AD3D-00703EFF2F51}" type="presParOf" srcId="{8E567170-BC5B-45F1-92BA-5DC43CC94282}" destId="{2CFC74ED-03B4-4777-9B9E-9EDA114239AD}" srcOrd="6" destOrd="0" presId="urn:microsoft.com/office/officeart/2008/layout/AlternatingHexagons"/>
    <dgm:cxn modelId="{BF747485-7963-44A9-969F-384F9F911715}" type="presParOf" srcId="{2CFC74ED-03B4-4777-9B9E-9EDA114239AD}" destId="{DCD24D31-18B8-43C5-B2E2-E18516AACA93}" srcOrd="0" destOrd="0" presId="urn:microsoft.com/office/officeart/2008/layout/AlternatingHexagons"/>
    <dgm:cxn modelId="{A0E00CE4-A83D-41CE-B210-D0208A0A4D30}" type="presParOf" srcId="{2CFC74ED-03B4-4777-9B9E-9EDA114239AD}" destId="{8B9D0F60-DD06-4E45-BB71-F580B3EAED53}" srcOrd="1" destOrd="0" presId="urn:microsoft.com/office/officeart/2008/layout/AlternatingHexagons"/>
    <dgm:cxn modelId="{5A4878DE-3811-44DD-A29B-910D9C917968}" type="presParOf" srcId="{2CFC74ED-03B4-4777-9B9E-9EDA114239AD}" destId="{FD6ED3B2-67B5-4208-AAD2-4212126D7B00}" srcOrd="2" destOrd="0" presId="urn:microsoft.com/office/officeart/2008/layout/AlternatingHexagons"/>
    <dgm:cxn modelId="{CE5C7DCD-C98D-4A93-BFE8-C399CB394EE8}" type="presParOf" srcId="{2CFC74ED-03B4-4777-9B9E-9EDA114239AD}" destId="{CCE61DC4-4A2E-44F6-A7D1-02E771CF8677}" srcOrd="3" destOrd="0" presId="urn:microsoft.com/office/officeart/2008/layout/AlternatingHexagons"/>
    <dgm:cxn modelId="{E7A0E062-ECE6-4501-B077-BC0A712849EA}" type="presParOf" srcId="{2CFC74ED-03B4-4777-9B9E-9EDA114239AD}" destId="{56F549B9-1428-4BBC-8766-092A7FCB540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5F10D-644C-4A47-9A56-2012E2681871}">
      <dsp:nvSpPr>
        <dsp:cNvPr id="0" name=""/>
        <dsp:cNvSpPr/>
      </dsp:nvSpPr>
      <dsp:spPr>
        <a:xfrm rot="5400000">
          <a:off x="4772171" y="142751"/>
          <a:ext cx="1809567" cy="16520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Outdoor</a:t>
          </a:r>
          <a:br>
            <a:rPr lang="it-IT" sz="1600" kern="1200" dirty="0"/>
          </a:br>
          <a:r>
            <a:rPr lang="it-IT" sz="1600" kern="1200" dirty="0" err="1"/>
            <a:t>education</a:t>
          </a:r>
          <a:endParaRPr lang="it-IT" sz="1600" kern="1200" dirty="0"/>
        </a:p>
      </dsp:txBody>
      <dsp:txXfrm rot="-5400000">
        <a:off x="5114297" y="352438"/>
        <a:ext cx="1125314" cy="1232637"/>
      </dsp:txXfrm>
    </dsp:sp>
    <dsp:sp modelId="{6A22DE80-621A-4917-B4ED-953ACE1AB137}">
      <dsp:nvSpPr>
        <dsp:cNvPr id="0" name=""/>
        <dsp:cNvSpPr/>
      </dsp:nvSpPr>
      <dsp:spPr>
        <a:xfrm>
          <a:off x="6525895" y="3868"/>
          <a:ext cx="6004705" cy="141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Metodologia capovolta: si parte dall’esperienza in natura per risalire ai concetti; </a:t>
          </a:r>
          <a:br>
            <a:rPr lang="it-IT" sz="1100" kern="1200" dirty="0"/>
          </a:br>
          <a:r>
            <a:rPr lang="it-IT" sz="1100" kern="1200" dirty="0"/>
            <a:t>i bambini apprendono e raggiungono gli obiettivi didattici e curriculari «in situazione», tramite l’osservazione e l’esperienza sensoriale nell’ambiente esterno.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 </a:t>
          </a:r>
          <a:endParaRPr lang="it-IT" sz="1100" kern="1200" dirty="0">
            <a:solidFill>
              <a:schemeClr val="tx1"/>
            </a:solidFill>
          </a:endParaRPr>
        </a:p>
      </dsp:txBody>
      <dsp:txXfrm>
        <a:off x="6525895" y="3868"/>
        <a:ext cx="6004705" cy="1410617"/>
      </dsp:txXfrm>
    </dsp:sp>
    <dsp:sp modelId="{842C01F7-13FC-4F5F-B9BD-603B5D21CD25}">
      <dsp:nvSpPr>
        <dsp:cNvPr id="0" name=""/>
        <dsp:cNvSpPr/>
      </dsp:nvSpPr>
      <dsp:spPr>
        <a:xfrm rot="5400000">
          <a:off x="3030854" y="92510"/>
          <a:ext cx="1806496" cy="17494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Educazione e didattica all’aperto</a:t>
          </a:r>
        </a:p>
      </dsp:txBody>
      <dsp:txXfrm rot="-5400000">
        <a:off x="3346355" y="360299"/>
        <a:ext cx="1175493" cy="1213844"/>
      </dsp:txXfrm>
    </dsp:sp>
    <dsp:sp modelId="{4A1F2D70-45C6-4E7B-B2F2-DDDC0E17152B}">
      <dsp:nvSpPr>
        <dsp:cNvPr id="0" name=""/>
        <dsp:cNvSpPr/>
      </dsp:nvSpPr>
      <dsp:spPr>
        <a:xfrm rot="5400000">
          <a:off x="3999520" y="1416173"/>
          <a:ext cx="1806496" cy="17707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Benessere e sviluppo cognitivo ed emotivo dei bambini</a:t>
          </a:r>
        </a:p>
      </dsp:txBody>
      <dsp:txXfrm rot="-5400000">
        <a:off x="4309586" y="1696431"/>
        <a:ext cx="1186364" cy="1210280"/>
      </dsp:txXfrm>
    </dsp:sp>
    <dsp:sp modelId="{0A33E790-3DAE-4B15-8413-E169575BE1E1}">
      <dsp:nvSpPr>
        <dsp:cNvPr id="0" name=""/>
        <dsp:cNvSpPr/>
      </dsp:nvSpPr>
      <dsp:spPr>
        <a:xfrm>
          <a:off x="160644" y="3443633"/>
          <a:ext cx="3218377" cy="8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.</a:t>
          </a:r>
        </a:p>
      </dsp:txBody>
      <dsp:txXfrm>
        <a:off x="160644" y="3443633"/>
        <a:ext cx="3218377" cy="878033"/>
      </dsp:txXfrm>
    </dsp:sp>
    <dsp:sp modelId="{C9362880-2999-4282-A768-7C5466C38EA8}">
      <dsp:nvSpPr>
        <dsp:cNvPr id="0" name=""/>
        <dsp:cNvSpPr/>
      </dsp:nvSpPr>
      <dsp:spPr>
        <a:xfrm rot="5400000">
          <a:off x="5656278" y="1425184"/>
          <a:ext cx="1806496" cy="17465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Orto Didattico</a:t>
          </a:r>
        </a:p>
      </dsp:txBody>
      <dsp:txXfrm rot="-5400000">
        <a:off x="5972510" y="1691305"/>
        <a:ext cx="1174031" cy="1214320"/>
      </dsp:txXfrm>
    </dsp:sp>
    <dsp:sp modelId="{F674D41C-4E44-4DFA-B0B5-1DC57CFCE01E}">
      <dsp:nvSpPr>
        <dsp:cNvPr id="0" name=""/>
        <dsp:cNvSpPr/>
      </dsp:nvSpPr>
      <dsp:spPr>
        <a:xfrm rot="5400000">
          <a:off x="6529548" y="2866071"/>
          <a:ext cx="1806496" cy="16100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Ecologia</a:t>
          </a:r>
        </a:p>
      </dsp:txBody>
      <dsp:txXfrm rot="-5400000">
        <a:off x="6881523" y="3052559"/>
        <a:ext cx="1102545" cy="1237072"/>
      </dsp:txXfrm>
    </dsp:sp>
    <dsp:sp modelId="{ACBA3F02-E7DA-4985-A7F0-C0272E526088}">
      <dsp:nvSpPr>
        <dsp:cNvPr id="0" name=""/>
        <dsp:cNvSpPr/>
      </dsp:nvSpPr>
      <dsp:spPr>
        <a:xfrm>
          <a:off x="6086648" y="5147431"/>
          <a:ext cx="5586616" cy="79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/>
          </a:r>
          <a:br>
            <a:rPr lang="it-IT" sz="1100" kern="1200" dirty="0"/>
          </a:br>
          <a:r>
            <a:rPr lang="it-IT" sz="1100" kern="1200" dirty="0">
              <a:solidFill>
                <a:srgbClr val="7D4411"/>
              </a:solidFill>
            </a:rPr>
            <a:t>Fra le priorità educative c’è anche il coinvolgimento delle famiglie e della comunità (a partire dagli «</a:t>
          </a:r>
          <a:r>
            <a:rPr lang="it-IT" sz="1100" kern="1200" dirty="0" err="1">
              <a:solidFill>
                <a:srgbClr val="7D4411"/>
              </a:solidFill>
            </a:rPr>
            <a:t>ortisti</a:t>
          </a:r>
          <a:r>
            <a:rPr lang="it-IT" sz="1100" kern="1200" dirty="0">
              <a:solidFill>
                <a:srgbClr val="7D4411"/>
              </a:solidFill>
            </a:rPr>
            <a:t>» che curano gli orti) affinché si creino le condizioni perché la natura torni ad essere importante nella formazione degli individui. </a:t>
          </a:r>
          <a:r>
            <a:rPr lang="it-IT" sz="1100" kern="1200" dirty="0"/>
            <a:t/>
          </a:r>
          <a:br>
            <a:rPr lang="it-IT" sz="1100" kern="1200" dirty="0"/>
          </a:br>
          <a:endParaRPr lang="it-IT" sz="1100" kern="1200" dirty="0"/>
        </a:p>
      </dsp:txBody>
      <dsp:txXfrm>
        <a:off x="6086648" y="5147431"/>
        <a:ext cx="5586616" cy="791711"/>
      </dsp:txXfrm>
    </dsp:sp>
    <dsp:sp modelId="{FB749A4D-7568-4EAA-84A4-525B8ED7499B}">
      <dsp:nvSpPr>
        <dsp:cNvPr id="0" name=""/>
        <dsp:cNvSpPr/>
      </dsp:nvSpPr>
      <dsp:spPr>
        <a:xfrm rot="5400000">
          <a:off x="3184097" y="2654463"/>
          <a:ext cx="1806496" cy="20997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Socialità e apprendimento cooperativo sono favoriti</a:t>
          </a:r>
        </a:p>
      </dsp:txBody>
      <dsp:txXfrm rot="-5400000">
        <a:off x="3387431" y="3102169"/>
        <a:ext cx="1399829" cy="1204330"/>
      </dsp:txXfrm>
    </dsp:sp>
    <dsp:sp modelId="{DCD24D31-18B8-43C5-B2E2-E18516AACA93}">
      <dsp:nvSpPr>
        <dsp:cNvPr id="0" name=""/>
        <dsp:cNvSpPr/>
      </dsp:nvSpPr>
      <dsp:spPr>
        <a:xfrm rot="5400000">
          <a:off x="4195070" y="4163160"/>
          <a:ext cx="1806496" cy="18635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Cittadinanza partecipata e attiva</a:t>
          </a:r>
        </a:p>
      </dsp:txBody>
      <dsp:txXfrm rot="-5400000">
        <a:off x="4477144" y="4492756"/>
        <a:ext cx="1242349" cy="1204330"/>
      </dsp:txXfrm>
    </dsp:sp>
    <dsp:sp modelId="{8B9D0F60-DD06-4E45-BB71-F580B3EAED53}">
      <dsp:nvSpPr>
        <dsp:cNvPr id="0" name=""/>
        <dsp:cNvSpPr/>
      </dsp:nvSpPr>
      <dsp:spPr>
        <a:xfrm>
          <a:off x="3226389" y="4964438"/>
          <a:ext cx="1951016" cy="108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549B9-1428-4BBC-8766-092A7FCB5401}">
      <dsp:nvSpPr>
        <dsp:cNvPr id="0" name=""/>
        <dsp:cNvSpPr/>
      </dsp:nvSpPr>
      <dsp:spPr>
        <a:xfrm rot="5400000">
          <a:off x="4927665" y="2795486"/>
          <a:ext cx="1806496" cy="16725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la Natura è riportata nel vivere quotidiano</a:t>
          </a:r>
        </a:p>
      </dsp:txBody>
      <dsp:txXfrm rot="-5400000">
        <a:off x="5263048" y="3018463"/>
        <a:ext cx="1135729" cy="122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t>29/10/2017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29/10/2017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>
                <a:solidFill>
                  <a:srgbClr val="9A5315"/>
                </a:solidFill>
              </a:rPr>
              <a:pPr/>
              <a:t>2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2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6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75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70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039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9A5315"/>
                  </a:solidFill>
                </a:endParaRPr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9A5315"/>
                  </a:solidFill>
                </a:endParaRPr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9A5315"/>
                </a:solidFill>
              </a:endParaRPr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29/10/2017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it-IT" smtClean="0">
                <a:solidFill>
                  <a:srgbClr val="9A5315"/>
                </a:solidFill>
              </a:rPr>
              <a:pPr/>
              <a:t>‹N›</a:t>
            </a:fld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>
                <a:solidFill>
                  <a:srgbClr val="9A5315"/>
                </a:solidFill>
              </a:rPr>
              <a:pPr/>
              <a:t>29/10/2017</a:t>
            </a:fld>
            <a:endParaRPr lang="it-IT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mailto:mir.casula@stud.uniroma3.it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giu.campanelli1@stud.uniroma3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mailto:mar.cavalletti@stud.uniroma3.it" TargetMode="External"/><Relationship Id="rId4" Type="http://schemas.openxmlformats.org/officeDocument/2006/relationships/hyperlink" Target="mailto:dar.caracciolo@stud.uniroma3.it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12BAB8-7CEE-4B61-9A8F-3F9EA9DC9FE4}"/>
              </a:ext>
            </a:extLst>
          </p:cNvPr>
          <p:cNvSpPr txBox="1">
            <a:spLocks/>
          </p:cNvSpPr>
          <p:nvPr/>
        </p:nvSpPr>
        <p:spPr>
          <a:xfrm>
            <a:off x="1865096" y="787849"/>
            <a:ext cx="8867775" cy="6000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b="1" dirty="0"/>
              <a:t>Prof.ssa Sandra</a:t>
            </a:r>
            <a:r>
              <a:rPr lang="it-IT" sz="2400" b="1" dirty="0"/>
              <a:t> </a:t>
            </a:r>
            <a:r>
              <a:rPr lang="it-IT" sz="2000" b="1" dirty="0" err="1"/>
              <a:t>Chistolini</a:t>
            </a:r>
            <a:r>
              <a:rPr lang="it-IT" sz="2000" b="1" dirty="0"/>
              <a:t> – A.A. 2017/2018</a:t>
            </a:r>
            <a:endParaRPr lang="it-IT" sz="2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452D171-4BB9-4EFC-B68B-5125C670C8C0}"/>
              </a:ext>
            </a:extLst>
          </p:cNvPr>
          <p:cNvSpPr txBox="1">
            <a:spLocks/>
          </p:cNvSpPr>
          <p:nvPr/>
        </p:nvSpPr>
        <p:spPr>
          <a:xfrm>
            <a:off x="1887807" y="1332273"/>
            <a:ext cx="9032776" cy="500986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/>
              <a:t>Scuola</a:t>
            </a:r>
            <a:r>
              <a:rPr lang="it-IT" b="1" dirty="0"/>
              <a:t> </a:t>
            </a:r>
            <a:r>
              <a:rPr lang="it-IT" sz="2800" b="1" dirty="0"/>
              <a:t>nell’orto 15.10.2017</a:t>
            </a:r>
            <a:endParaRPr lang="it-IT" sz="28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08A83FEA-FB7D-4FF1-8841-13E7C740453C}"/>
              </a:ext>
            </a:extLst>
          </p:cNvPr>
          <p:cNvSpPr/>
          <p:nvPr/>
        </p:nvSpPr>
        <p:spPr>
          <a:xfrm>
            <a:off x="1644721" y="128885"/>
            <a:ext cx="9001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Laboratorio di Pedagogia generale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63ADDD3-87C2-4BEA-90F4-CC6857805537}"/>
              </a:ext>
            </a:extLst>
          </p:cNvPr>
          <p:cNvSpPr/>
          <p:nvPr/>
        </p:nvSpPr>
        <p:spPr>
          <a:xfrm>
            <a:off x="2223688" y="1975088"/>
            <a:ext cx="848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La Natura che fa scuola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8FEC596-2B2C-44AE-A3D8-25832E8D7087}"/>
              </a:ext>
            </a:extLst>
          </p:cNvPr>
          <p:cNvSpPr txBox="1"/>
          <p:nvPr/>
        </p:nvSpPr>
        <p:spPr>
          <a:xfrm>
            <a:off x="3495675" y="3797066"/>
            <a:ext cx="6656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it-IT" dirty="0"/>
              <a:t>Giulia Campanelli  </a:t>
            </a:r>
            <a:r>
              <a:rPr lang="it-IT" sz="1600" dirty="0">
                <a:hlinkClick r:id="rId2"/>
              </a:rPr>
              <a:t>giu.campanelli1@stud.uniroma3.it</a:t>
            </a:r>
            <a:endParaRPr lang="it-IT" sz="1600" dirty="0"/>
          </a:p>
          <a:p>
            <a:pPr fontAlgn="base"/>
            <a:r>
              <a:rPr lang="it-IT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it-IT" dirty="0"/>
              <a:t>Miriana Casula </a:t>
            </a:r>
            <a:r>
              <a:rPr lang="it-IT" sz="1600" dirty="0">
                <a:hlinkClick r:id="rId3"/>
              </a:rPr>
              <a:t>mir.casula@stud.uniroma3.it</a:t>
            </a:r>
            <a:r>
              <a:rPr lang="it-IT" sz="1600" dirty="0"/>
              <a:t>​</a:t>
            </a:r>
          </a:p>
          <a:p>
            <a:pPr fontAlgn="base"/>
            <a:endParaRPr lang="it-IT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it-IT" dirty="0"/>
              <a:t>Daria Caracciolo </a:t>
            </a:r>
            <a:r>
              <a:rPr lang="it-IT" sz="1600" dirty="0">
                <a:hlinkClick r:id="rId4"/>
              </a:rPr>
              <a:t>dar.caracciolo@stud.uniroma3.it</a:t>
            </a:r>
            <a:endParaRPr lang="it-IT" sz="1600" dirty="0"/>
          </a:p>
          <a:p>
            <a:pPr fontAlgn="base"/>
            <a:r>
              <a:rPr lang="it-IT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it-IT" dirty="0"/>
              <a:t>Marzia Cavalletti </a:t>
            </a:r>
            <a:r>
              <a:rPr lang="it-IT" sz="1600" dirty="0">
                <a:hlinkClick r:id="rId5"/>
              </a:rPr>
              <a:t>mar.cavalletti@stud.uniroma3.it</a:t>
            </a:r>
            <a:r>
              <a:rPr lang="it-IT" dirty="0"/>
              <a:t>​</a:t>
            </a:r>
          </a:p>
          <a:p>
            <a:pPr fontAlgn="base"/>
            <a:endParaRPr lang="it-IT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it-IT" dirty="0"/>
              <a:t>Giulia </a:t>
            </a:r>
            <a:r>
              <a:rPr lang="it-IT" dirty="0" err="1"/>
              <a:t>Ciferri</a:t>
            </a:r>
            <a:r>
              <a:rPr lang="it-IT" dirty="0"/>
              <a:t> </a:t>
            </a:r>
            <a:r>
              <a:rPr lang="it-IT" sz="1600" u="sng" dirty="0">
                <a:solidFill>
                  <a:schemeClr val="accent3"/>
                </a:solidFill>
              </a:rPr>
              <a:t>giu.ciferri@stud.uniroma3.it</a:t>
            </a:r>
            <a:r>
              <a:rPr lang="en-US" sz="1600" u="sng" dirty="0">
                <a:solidFill>
                  <a:schemeClr val="accent3"/>
                </a:solidFill>
              </a:rPr>
              <a:t>​</a:t>
            </a:r>
          </a:p>
          <a:p>
            <a:pPr fontAlgn="base"/>
            <a:r>
              <a:rPr lang="it-IT" dirty="0"/>
              <a:t>​</a:t>
            </a:r>
          </a:p>
          <a:p>
            <a:pPr fontAlgn="base"/>
            <a:r>
              <a:rPr lang="it-IT" dirty="0"/>
              <a:t>​</a:t>
            </a:r>
          </a:p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665626A7-52AC-4314-959E-4936F4D0565F}"/>
              </a:ext>
            </a:extLst>
          </p:cNvPr>
          <p:cNvSpPr/>
          <p:nvPr/>
        </p:nvSpPr>
        <p:spPr>
          <a:xfrm>
            <a:off x="1568521" y="3075632"/>
            <a:ext cx="100928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Gruppo 2: Ortolane a scuola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39D6134-3650-42FB-B553-EB261F5B5F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3629025"/>
            <a:ext cx="2489490" cy="282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D672EE4-A281-4F02-8798-B6EF682CC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" y="3626964"/>
            <a:ext cx="3402843" cy="282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9C14AA1A-D208-483E-8C15-179556C2C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29" y="-476450"/>
            <a:ext cx="4654263" cy="34906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FDA92CE3-451E-4DA3-9DF5-6B03C49A7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1354" y="-337740"/>
            <a:ext cx="4189097" cy="31404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5D9752EB-1564-47E0-9D66-2C00CD4AC77C}"/>
              </a:ext>
            </a:extLst>
          </p:cNvPr>
          <p:cNvSpPr txBox="1"/>
          <p:nvPr/>
        </p:nvSpPr>
        <p:spPr>
          <a:xfrm>
            <a:off x="0" y="-18988"/>
            <a:ext cx="220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Miriana</a:t>
            </a:r>
            <a:r>
              <a:rPr lang="it-IT" sz="1600" dirty="0"/>
              <a:t> </a:t>
            </a:r>
            <a:r>
              <a:rPr lang="it-IT" sz="900" dirty="0"/>
              <a:t>Casula</a:t>
            </a:r>
          </a:p>
        </p:txBody>
      </p:sp>
    </p:spTree>
    <p:extLst>
      <p:ext uri="{BB962C8B-B14F-4D97-AF65-F5344CB8AC3E}">
        <p14:creationId xmlns:p14="http://schemas.microsoft.com/office/powerpoint/2010/main" val="10276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2562725" y="5398"/>
            <a:ext cx="6025045" cy="736394"/>
          </a:xfrm>
        </p:spPr>
        <p:txBody>
          <a:bodyPr rtlCol="0">
            <a:norm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La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SCUOLA NELL’ORTO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078923"/>
              </p:ext>
            </p:extLst>
          </p:nvPr>
        </p:nvGraphicFramePr>
        <p:xfrm>
          <a:off x="-88447" y="677820"/>
          <a:ext cx="12956167" cy="640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olo 12"/>
          <p:cNvSpPr txBox="1">
            <a:spLocks/>
          </p:cNvSpPr>
          <p:nvPr/>
        </p:nvSpPr>
        <p:spPr>
          <a:xfrm>
            <a:off x="11039434" y="-138371"/>
            <a:ext cx="1299411" cy="409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900" dirty="0">
                <a:solidFill>
                  <a:srgbClr val="9A5315">
                    <a:lumMod val="50000"/>
                  </a:srgbClr>
                </a:solidFill>
              </a:rPr>
              <a:t>Marzia Cavalletti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7610" y="3190975"/>
            <a:ext cx="302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rgbClr val="7D4411"/>
                </a:solidFill>
              </a:rPr>
              <a:t>«Il bambino riceve un’educazione attiva e rispettosa degli suoi bisogni:</a:t>
            </a:r>
            <a:br>
              <a:rPr lang="it-IT" sz="1200" dirty="0">
                <a:solidFill>
                  <a:srgbClr val="7D4411"/>
                </a:solidFill>
              </a:rPr>
            </a:br>
            <a:r>
              <a:rPr lang="it-IT" sz="1200" dirty="0">
                <a:solidFill>
                  <a:srgbClr val="7D4411"/>
                </a:solidFill>
              </a:rPr>
              <a:t>sociali, naturali, individuali.»</a:t>
            </a:r>
          </a:p>
          <a:p>
            <a:pPr algn="ctr"/>
            <a:r>
              <a:rPr lang="it-IT" sz="1100" dirty="0">
                <a:solidFill>
                  <a:srgbClr val="7D4411"/>
                </a:solidFill>
              </a:rPr>
              <a:t>Prof.ssa Sandra </a:t>
            </a:r>
            <a:r>
              <a:rPr lang="it-IT" sz="1100" dirty="0" err="1">
                <a:solidFill>
                  <a:srgbClr val="7D4411"/>
                </a:solidFill>
              </a:rPr>
              <a:t>Chistolini</a:t>
            </a:r>
            <a:endParaRPr lang="it-IT" sz="1100" dirty="0">
              <a:solidFill>
                <a:srgbClr val="7D441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007477" y="2245467"/>
            <a:ext cx="208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9A5315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14846" y="2008280"/>
            <a:ext cx="5057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9A5315"/>
                </a:solidFill>
              </a:rPr>
              <a:t>      Nell’orto didattico i bambini si sporcano le mani, annusano e  </a:t>
            </a:r>
            <a:br>
              <a:rPr lang="it-IT" sz="1100" dirty="0">
                <a:solidFill>
                  <a:srgbClr val="9A5315"/>
                </a:solidFill>
              </a:rPr>
            </a:br>
            <a:r>
              <a:rPr lang="it-IT" sz="1100" dirty="0">
                <a:solidFill>
                  <a:srgbClr val="9A5315"/>
                </a:solidFill>
              </a:rPr>
              <a:t>      imparano a conoscere le piante, osservano gli insetti, assaggiano  </a:t>
            </a:r>
            <a:br>
              <a:rPr lang="it-IT" sz="1100" dirty="0">
                <a:solidFill>
                  <a:srgbClr val="9A5315"/>
                </a:solidFill>
              </a:rPr>
            </a:br>
            <a:r>
              <a:rPr lang="it-IT" sz="1100" dirty="0">
                <a:solidFill>
                  <a:srgbClr val="9A5315"/>
                </a:solidFill>
              </a:rPr>
              <a:t>      i prodotti della terra.</a:t>
            </a:r>
          </a:p>
          <a:p>
            <a:r>
              <a:rPr lang="it-IT" sz="1100" dirty="0">
                <a:solidFill>
                  <a:srgbClr val="9A5315"/>
                </a:solidFill>
              </a:rPr>
              <a:t>      Insieme agli alunni, le insegnanti «coltivano» quell’amore per   </a:t>
            </a:r>
            <a:br>
              <a:rPr lang="it-IT" sz="1100" dirty="0">
                <a:solidFill>
                  <a:srgbClr val="9A5315"/>
                </a:solidFill>
              </a:rPr>
            </a:br>
            <a:r>
              <a:rPr lang="it-IT" sz="1100" dirty="0">
                <a:solidFill>
                  <a:srgbClr val="9A5315"/>
                </a:solidFill>
              </a:rPr>
              <a:t>      la natura che nei bambini è già internamente presente e che </a:t>
            </a:r>
            <a:br>
              <a:rPr lang="it-IT" sz="1100" dirty="0">
                <a:solidFill>
                  <a:srgbClr val="9A5315"/>
                </a:solidFill>
              </a:rPr>
            </a:br>
            <a:r>
              <a:rPr lang="it-IT" sz="1100" dirty="0">
                <a:solidFill>
                  <a:srgbClr val="9A5315"/>
                </a:solidFill>
              </a:rPr>
              <a:t>      nella scuola di tipo tradizionale è spesso messo da parte.</a:t>
            </a:r>
          </a:p>
          <a:p>
            <a:r>
              <a:rPr lang="it-IT" sz="1100" dirty="0">
                <a:solidFill>
                  <a:srgbClr val="9A5315"/>
                </a:solidFill>
              </a:rPr>
              <a:t> </a:t>
            </a:r>
            <a:br>
              <a:rPr lang="it-IT" sz="1100" dirty="0">
                <a:solidFill>
                  <a:srgbClr val="9A5315"/>
                </a:solidFill>
              </a:rPr>
            </a:br>
            <a:endParaRPr lang="it-IT" sz="1100" dirty="0">
              <a:solidFill>
                <a:srgbClr val="9A5315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98203" y="5285409"/>
            <a:ext cx="5690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7D4411"/>
                </a:solidFill>
              </a:rPr>
              <a:t>Nella scuola nell’orto si parla e si fa esperienza diretta anche di educazione alimentare, rispetto per l’ambiente, riciclo e consumo consapevole.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67610" y="5795611"/>
            <a:ext cx="3963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7D4411"/>
                </a:solidFill>
              </a:rPr>
              <a:t>Nell’esperienza di scuola all’aperto tutti gli alunni hanno l’opportunità di sperimentarsi, di mettersi alla prova, di confrontarsi e di portare avanti progetti collaborando gli uni con gli altri e con le diverse figure che intervengono nel contesto scolastico.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4" y="61030"/>
            <a:ext cx="2336911" cy="311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7" y="4078534"/>
            <a:ext cx="2685625" cy="170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33" y="3231589"/>
            <a:ext cx="3413907" cy="197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3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569973" y="-77769"/>
            <a:ext cx="10637350" cy="618392"/>
          </a:xfrm>
        </p:spPr>
        <p:txBody>
          <a:bodyPr rtlCol="0">
            <a:normAutofit/>
          </a:bodyPr>
          <a:lstStyle/>
          <a:p>
            <a:pPr algn="ctr"/>
            <a:r>
              <a:rPr lang="it-IT" sz="3200" b="1" u="sng" dirty="0"/>
              <a:t>IN NATURA</a:t>
            </a:r>
            <a:endParaRPr lang="it-IT" sz="3200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8855948" y="4702826"/>
            <a:ext cx="3214794" cy="215517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sz="1450" dirty="0"/>
              <a:t>scopo della Scuola Nell’Orto è quello di creare nei bambini consapevolezza di sé, del mondo che li circonda; formarli al rispetto, alla condivisione, alla partecipazione. Creare cittadini attivi e sensibili. </a:t>
            </a:r>
          </a:p>
          <a:p>
            <a:pPr marL="0" indent="0">
              <a:buNone/>
            </a:pPr>
            <a:r>
              <a:rPr lang="it-IT" sz="1450" dirty="0"/>
              <a:t>(Maura </a:t>
            </a:r>
            <a:r>
              <a:rPr lang="it-IT" sz="1450" dirty="0" err="1"/>
              <a:t>Barva</a:t>
            </a:r>
            <a:r>
              <a:rPr lang="it-IT" sz="1450" dirty="0"/>
              <a:t>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6437167-F0F1-4F95-B873-35DD8BCB6D9B}"/>
              </a:ext>
            </a:extLst>
          </p:cNvPr>
          <p:cNvSpPr txBox="1"/>
          <p:nvPr/>
        </p:nvSpPr>
        <p:spPr>
          <a:xfrm>
            <a:off x="140676" y="444612"/>
            <a:ext cx="1193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tx2"/>
                </a:solidFill>
              </a:rPr>
              <a:t>Percorso didattico promosso dall’Associazione </a:t>
            </a:r>
            <a:r>
              <a:rPr lang="it-IT" i="1" u="sng" dirty="0">
                <a:solidFill>
                  <a:schemeClr val="tx2"/>
                </a:solidFill>
              </a:rPr>
              <a:t>IO SONO</a:t>
            </a:r>
            <a:r>
              <a:rPr lang="it-IT" i="1" dirty="0">
                <a:solidFill>
                  <a:schemeClr val="tx2"/>
                </a:solidFill>
              </a:rPr>
              <a:t> in collaborazione con </a:t>
            </a:r>
            <a:r>
              <a:rPr lang="it-IT" i="1" u="sng" dirty="0">
                <a:solidFill>
                  <a:schemeClr val="tx2"/>
                </a:solidFill>
              </a:rPr>
              <a:t>ORTI URBANI TRE FONTANE</a:t>
            </a:r>
            <a:r>
              <a:rPr lang="it-IT" i="1" dirty="0">
                <a:solidFill>
                  <a:schemeClr val="tx2"/>
                </a:solidFill>
              </a:rPr>
              <a:t> e il Plesso scolastico Lo Spizzichino (Municipio VIII), Roma 15.10.2017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B1952CB-8ACE-4408-B864-A6CCB7C52609}"/>
              </a:ext>
            </a:extLst>
          </p:cNvPr>
          <p:cNvSpPr/>
          <p:nvPr/>
        </p:nvSpPr>
        <p:spPr>
          <a:xfrm>
            <a:off x="454621" y="1155021"/>
            <a:ext cx="2250831" cy="589085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METODOLOGIA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1BDF150-1EAB-46A4-8CE8-FCA381DB0E26}"/>
              </a:ext>
            </a:extLst>
          </p:cNvPr>
          <p:cNvSpPr/>
          <p:nvPr/>
        </p:nvSpPr>
        <p:spPr>
          <a:xfrm>
            <a:off x="2784709" y="1218516"/>
            <a:ext cx="722100" cy="369277"/>
          </a:xfrm>
          <a:prstGeom prst="rightArrow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15E45A48-8198-4C86-87FA-70161029CFA5}"/>
              </a:ext>
            </a:extLst>
          </p:cNvPr>
          <p:cNvSpPr/>
          <p:nvPr/>
        </p:nvSpPr>
        <p:spPr>
          <a:xfrm>
            <a:off x="3552376" y="1097172"/>
            <a:ext cx="6110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basandosi sui principi dell’</a:t>
            </a:r>
            <a:r>
              <a:rPr lang="it-IT" sz="1600" u="sng" dirty="0"/>
              <a:t>OUTDOOR EDUCATION</a:t>
            </a:r>
            <a:r>
              <a:rPr lang="it-IT" sz="1600" dirty="0"/>
              <a:t> e del </a:t>
            </a:r>
            <a:r>
              <a:rPr lang="it-IT" sz="1600" u="sng" dirty="0"/>
              <a:t>LEARNING BY DOING</a:t>
            </a:r>
            <a:r>
              <a:rPr lang="it-IT" sz="1600" dirty="0"/>
              <a:t> , la NATURA diviene MAESTRA di esperienze e di conoscenza, sviluppando atteggiamenti scientifici come la curiosità, l’esplorazione e la scoperta.</a:t>
            </a:r>
          </a:p>
          <a:p>
            <a:r>
              <a:rPr lang="it-IT" sz="1600" dirty="0"/>
              <a:t>L’azione diviene concetto tra le mani del bambino. </a:t>
            </a:r>
          </a:p>
        </p:txBody>
      </p:sp>
      <p:sp>
        <p:nvSpPr>
          <p:cNvPr id="9" name="Freccia bidirezionale verticale 8">
            <a:extLst>
              <a:ext uri="{FF2B5EF4-FFF2-40B4-BE49-F238E27FC236}">
                <a16:creationId xmlns:a16="http://schemas.microsoft.com/office/drawing/2014/main" xmlns="" id="{67E6987B-3C10-43C7-B31C-AD069BECF19F}"/>
              </a:ext>
            </a:extLst>
          </p:cNvPr>
          <p:cNvSpPr/>
          <p:nvPr/>
        </p:nvSpPr>
        <p:spPr>
          <a:xfrm>
            <a:off x="1261692" y="1846619"/>
            <a:ext cx="483577" cy="819576"/>
          </a:xfrm>
          <a:prstGeom prst="upDownArrow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A308D77E-90A9-4469-9FA5-A60556C59014}"/>
              </a:ext>
            </a:extLst>
          </p:cNvPr>
          <p:cNvSpPr/>
          <p:nvPr/>
        </p:nvSpPr>
        <p:spPr>
          <a:xfrm>
            <a:off x="375866" y="2824304"/>
            <a:ext cx="2255228" cy="615461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DIDATTICA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23049213-C445-45C1-ADE3-4F4D9820F36F}"/>
              </a:ext>
            </a:extLst>
          </p:cNvPr>
          <p:cNvSpPr/>
          <p:nvPr/>
        </p:nvSpPr>
        <p:spPr>
          <a:xfrm>
            <a:off x="3506809" y="2583314"/>
            <a:ext cx="6110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si articola in 5 incontri ( differenziati per ogni fascia di età)  ed  affiancati da altrettanti </a:t>
            </a:r>
            <a:r>
              <a:rPr lang="it-IT" sz="1600" u="sng" dirty="0"/>
              <a:t>LABORATORI SENSORIALI</a:t>
            </a:r>
            <a:r>
              <a:rPr lang="it-IT" sz="1600" dirty="0"/>
              <a:t> elaborati al fine di sviluppare un percorso di </a:t>
            </a:r>
            <a:r>
              <a:rPr lang="it-IT" sz="1600" u="sng" dirty="0"/>
              <a:t>OSSERVAZIONE - ELABORAZIONE - COMPRENSIONE- IMMAGINAZIONE</a:t>
            </a:r>
          </a:p>
        </p:txBody>
      </p:sp>
      <p:pic>
        <p:nvPicPr>
          <p:cNvPr id="1026" name="Picture 2" descr="Copy of IMG_7264.JPG">
            <a:extLst>
              <a:ext uri="{FF2B5EF4-FFF2-40B4-BE49-F238E27FC236}">
                <a16:creationId xmlns:a16="http://schemas.microsoft.com/office/drawing/2014/main" xmlns="" id="{CCC72884-8835-4C2F-86CF-41F7072A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9" y="3808140"/>
            <a:ext cx="2460504" cy="2405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7303.JPG">
            <a:extLst>
              <a:ext uri="{FF2B5EF4-FFF2-40B4-BE49-F238E27FC236}">
                <a16:creationId xmlns:a16="http://schemas.microsoft.com/office/drawing/2014/main" xmlns="" id="{ACACD90D-EA6F-44EE-9FF5-7B8DF2F1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70" y="1014033"/>
            <a:ext cx="2391380" cy="2717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destra 16">
            <a:extLst>
              <a:ext uri="{FF2B5EF4-FFF2-40B4-BE49-F238E27FC236}">
                <a16:creationId xmlns:a16="http://schemas.microsoft.com/office/drawing/2014/main" xmlns="" id="{151F8C67-981C-4145-B963-C15C69160FD4}"/>
              </a:ext>
            </a:extLst>
          </p:cNvPr>
          <p:cNvSpPr/>
          <p:nvPr/>
        </p:nvSpPr>
        <p:spPr>
          <a:xfrm>
            <a:off x="2784709" y="2932822"/>
            <a:ext cx="722100" cy="369277"/>
          </a:xfrm>
          <a:prstGeom prst="rightArrow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xmlns="" id="{AF6C27DB-3E92-426A-9511-5AA00490D58A}"/>
              </a:ext>
            </a:extLst>
          </p:cNvPr>
          <p:cNvSpPr/>
          <p:nvPr/>
        </p:nvSpPr>
        <p:spPr>
          <a:xfrm>
            <a:off x="5187012" y="3905127"/>
            <a:ext cx="356457" cy="533643"/>
          </a:xfrm>
          <a:prstGeom prst="downArrow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428C48AE-E9CE-43EA-AF37-2015738AE29F}"/>
              </a:ext>
            </a:extLst>
          </p:cNvPr>
          <p:cNvSpPr/>
          <p:nvPr/>
        </p:nvSpPr>
        <p:spPr>
          <a:xfrm>
            <a:off x="2986707" y="4475609"/>
            <a:ext cx="5113523" cy="1832789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+mj-lt"/>
              <a:buAutoNum type="arabicPeriod"/>
            </a:pPr>
            <a:r>
              <a:rPr lang="it-IT" sz="1450" dirty="0">
                <a:solidFill>
                  <a:schemeClr val="tx1"/>
                </a:solidFill>
              </a:rPr>
              <a:t>CONOSCENZA (territorio e ambiente)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it-IT" sz="1450" dirty="0">
                <a:solidFill>
                  <a:schemeClr val="tx1"/>
                </a:solidFill>
              </a:rPr>
              <a:t>OSSERVAZIONE (spazio, terra, piante)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it-IT" sz="1450" dirty="0">
                <a:solidFill>
                  <a:schemeClr val="tx1"/>
                </a:solidFill>
              </a:rPr>
              <a:t>RIUSO E RICICLO (educazione ambientale)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it-IT" sz="1450" dirty="0">
                <a:solidFill>
                  <a:schemeClr val="tx1"/>
                </a:solidFill>
              </a:rPr>
              <a:t>IMPATTO (consapevolezza delle proprie azioni)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it-IT" sz="1450" dirty="0">
                <a:solidFill>
                  <a:schemeClr val="tx1"/>
                </a:solidFill>
              </a:rPr>
              <a:t>MIGLIORAMENTO (responsabilizzazione)</a:t>
            </a:r>
          </a:p>
          <a:p>
            <a:pPr fontAlgn="base"/>
            <a:endParaRPr lang="it-IT" sz="1450" dirty="0">
              <a:solidFill>
                <a:schemeClr val="tx1"/>
              </a:solidFill>
            </a:endParaRPr>
          </a:p>
          <a:p>
            <a:pPr fontAlgn="base"/>
            <a:r>
              <a:rPr lang="it-IT" sz="1450" dirty="0">
                <a:solidFill>
                  <a:schemeClr val="tx1"/>
                </a:solidFill>
              </a:rPr>
              <a:t>(Sara Iannucci)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AAB3A724-A44C-4F45-A8F6-41B14B0CF988}"/>
              </a:ext>
            </a:extLst>
          </p:cNvPr>
          <p:cNvSpPr/>
          <p:nvPr/>
        </p:nvSpPr>
        <p:spPr>
          <a:xfrm>
            <a:off x="9679362" y="3808140"/>
            <a:ext cx="2391380" cy="348016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FINALITA’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xmlns="" id="{2303E3A4-715E-4A58-8E6E-6710548FC555}"/>
              </a:ext>
            </a:extLst>
          </p:cNvPr>
          <p:cNvSpPr/>
          <p:nvPr/>
        </p:nvSpPr>
        <p:spPr>
          <a:xfrm>
            <a:off x="8196078" y="5236421"/>
            <a:ext cx="564022" cy="325315"/>
          </a:xfrm>
          <a:prstGeom prst="rightArrow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xmlns="" id="{B43F38D9-BA26-4190-81FA-51BDC05AACA5}"/>
              </a:ext>
            </a:extLst>
          </p:cNvPr>
          <p:cNvSpPr/>
          <p:nvPr/>
        </p:nvSpPr>
        <p:spPr>
          <a:xfrm>
            <a:off x="10724070" y="4233449"/>
            <a:ext cx="301963" cy="449764"/>
          </a:xfrm>
          <a:prstGeom prst="downArrow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4F968724-4192-4FEE-B70F-D5314FBEB429}"/>
              </a:ext>
            </a:extLst>
          </p:cNvPr>
          <p:cNvSpPr txBox="1"/>
          <p:nvPr/>
        </p:nvSpPr>
        <p:spPr>
          <a:xfrm>
            <a:off x="633045" y="6308399"/>
            <a:ext cx="854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u="sng" dirty="0">
                <a:solidFill>
                  <a:srgbClr val="FF0000"/>
                </a:solidFill>
              </a:rPr>
              <a:t>“Felice chi si avvicina al cuore delle cose e calpesta la paura di ogni paura“ </a:t>
            </a:r>
          </a:p>
          <a:p>
            <a:pPr algn="ctr"/>
            <a:r>
              <a:rPr lang="it-IT" sz="1600" b="1" i="1" u="sng" dirty="0">
                <a:solidFill>
                  <a:srgbClr val="FF0000"/>
                </a:solidFill>
              </a:rPr>
              <a:t>(Le Georgiche, Virgilio)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33DA7FD1-3FB5-465A-8519-38C3C6A1459F}"/>
              </a:ext>
            </a:extLst>
          </p:cNvPr>
          <p:cNvSpPr txBox="1"/>
          <p:nvPr/>
        </p:nvSpPr>
        <p:spPr>
          <a:xfrm>
            <a:off x="-34442" y="7588"/>
            <a:ext cx="1652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</a:schemeClr>
                </a:solidFill>
              </a:rPr>
              <a:t>Daria Caracciolo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DB69EF9-223F-4688-81D8-322AE82EB326}"/>
              </a:ext>
            </a:extLst>
          </p:cNvPr>
          <p:cNvSpPr txBox="1"/>
          <p:nvPr/>
        </p:nvSpPr>
        <p:spPr>
          <a:xfrm>
            <a:off x="310261" y="-8882"/>
            <a:ext cx="1152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La proposta educativa: “Chiedi a Lombrico”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786FBCF-C209-49A2-8E63-FAB9358A68BC}"/>
              </a:ext>
            </a:extLst>
          </p:cNvPr>
          <p:cNvSpPr txBox="1"/>
          <p:nvPr/>
        </p:nvSpPr>
        <p:spPr>
          <a:xfrm>
            <a:off x="73509" y="1312994"/>
            <a:ext cx="35367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Primo passo: Pulizia</a:t>
            </a:r>
            <a:endParaRPr lang="it-IT" dirty="0">
              <a:solidFill>
                <a:schemeClr val="accent1"/>
              </a:solidFill>
            </a:endParaRPr>
          </a:p>
          <a:p>
            <a:r>
              <a:rPr lang="it-IT" sz="1500" dirty="0">
                <a:solidFill>
                  <a:schemeClr val="accent1"/>
                </a:solidFill>
              </a:rPr>
              <a:t>Il bambini conoscono il lombrico ed il suo ruolo nell’orto. Egli insegna a tener pulito il terreno, a togliere le foglie secche, le erbacce e l’immondizia, differenziando quest’ultima da ciò che può essere riciclato.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B501927-4E8F-4566-AD40-2E77B89BEDDA}"/>
              </a:ext>
            </a:extLst>
          </p:cNvPr>
          <p:cNvSpPr txBox="1"/>
          <p:nvPr/>
        </p:nvSpPr>
        <p:spPr>
          <a:xfrm>
            <a:off x="59406" y="3245615"/>
            <a:ext cx="35367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Secondo passo: Preparazione del terreno</a:t>
            </a:r>
            <a:endParaRPr lang="it-IT" sz="1600" dirty="0"/>
          </a:p>
          <a:p>
            <a:r>
              <a:rPr lang="it-IT" sz="1500" dirty="0"/>
              <a:t>Questo è il momento nel quale i bambini prendono familiarità con gli strumenti da giardino e, su suggerimento dell’amico Lombrico, (</a:t>
            </a:r>
            <a:r>
              <a:rPr lang="it-IT" sz="1500" dirty="0" err="1"/>
              <a:t>ri</a:t>
            </a:r>
            <a:r>
              <a:rPr lang="it-IT" sz="1500" dirty="0"/>
              <a:t>)scoprono il piacere di sporcarsi con la terra.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EE5DE1A4-60C1-4F86-A6C9-7E6BB1332B50}"/>
              </a:ext>
            </a:extLst>
          </p:cNvPr>
          <p:cNvGrpSpPr/>
          <p:nvPr/>
        </p:nvGrpSpPr>
        <p:grpSpPr>
          <a:xfrm>
            <a:off x="3707241" y="1311823"/>
            <a:ext cx="4882843" cy="3516430"/>
            <a:chOff x="3798277" y="562708"/>
            <a:chExt cx="4906620" cy="357182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A3C04400-2568-428A-933A-C4C2C5BD32D4}"/>
                </a:ext>
              </a:extLst>
            </p:cNvPr>
            <p:cNvSpPr/>
            <p:nvPr/>
          </p:nvSpPr>
          <p:spPr>
            <a:xfrm>
              <a:off x="3798277" y="562708"/>
              <a:ext cx="2340000" cy="1080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Primo obiettivo: Cittadinanza attiva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DEDF7F53-2304-4FB3-B7A9-CAD24BF577C9}"/>
                </a:ext>
              </a:extLst>
            </p:cNvPr>
            <p:cNvSpPr/>
            <p:nvPr/>
          </p:nvSpPr>
          <p:spPr>
            <a:xfrm>
              <a:off x="6364897" y="562708"/>
              <a:ext cx="234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Quarto obiettivo: </a:t>
              </a:r>
            </a:p>
            <a:p>
              <a:pPr algn="ctr"/>
              <a:r>
                <a:rPr lang="it-IT" sz="1600" dirty="0"/>
                <a:t>Responsabilizzazione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D7965EC1-304C-410F-BC32-5C3FAFD84068}"/>
                </a:ext>
              </a:extLst>
            </p:cNvPr>
            <p:cNvSpPr/>
            <p:nvPr/>
          </p:nvSpPr>
          <p:spPr>
            <a:xfrm>
              <a:off x="3798277" y="1808619"/>
              <a:ext cx="2340000" cy="10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Secondo obiettivo:</a:t>
              </a:r>
            </a:p>
            <a:p>
              <a:pPr algn="ctr"/>
              <a:r>
                <a:rPr lang="it-IT" dirty="0" err="1"/>
                <a:t>Sensorialità</a:t>
              </a:r>
              <a:endParaRPr lang="it-IT" dirty="0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5F407926-0BF7-4408-86FD-15DFD8BE6518}"/>
                </a:ext>
              </a:extLst>
            </p:cNvPr>
            <p:cNvSpPr/>
            <p:nvPr/>
          </p:nvSpPr>
          <p:spPr>
            <a:xfrm>
              <a:off x="6364897" y="1808619"/>
              <a:ext cx="2340000" cy="10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Quinto obiettivo:</a:t>
              </a:r>
            </a:p>
            <a:p>
              <a:pPr algn="ctr"/>
              <a:r>
                <a:rPr lang="it-IT" dirty="0"/>
                <a:t>Educazione alimentare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xmlns="" id="{05E77160-B458-4700-8E90-E178154C1E97}"/>
                </a:ext>
              </a:extLst>
            </p:cNvPr>
            <p:cNvSpPr/>
            <p:nvPr/>
          </p:nvSpPr>
          <p:spPr>
            <a:xfrm>
              <a:off x="3798277" y="3054531"/>
              <a:ext cx="2340000" cy="108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Terzo obiettivo: Conoscenza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xmlns="" id="{A958EA9A-C7B1-440B-826D-FD7BB3AC1FF5}"/>
                </a:ext>
              </a:extLst>
            </p:cNvPr>
            <p:cNvSpPr/>
            <p:nvPr/>
          </p:nvSpPr>
          <p:spPr>
            <a:xfrm>
              <a:off x="6364897" y="3054530"/>
              <a:ext cx="2340000" cy="108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50" b="1" dirty="0"/>
                <a:t>“Tutti al mercato!”</a:t>
              </a:r>
              <a:endParaRPr lang="it-IT" sz="1450" dirty="0"/>
            </a:p>
            <a:p>
              <a:pPr algn="ctr"/>
              <a:r>
                <a:rPr lang="it-IT" sz="1450" dirty="0"/>
                <a:t>Condivisione, sinergia scuola – famiglia, consumo consapevole</a:t>
              </a:r>
            </a:p>
          </p:txBody>
        </p:sp>
      </p:grpSp>
      <p:pic>
        <p:nvPicPr>
          <p:cNvPr id="1029" name="Picture 5" descr="large_girl-worm.png">
            <a:extLst>
              <a:ext uri="{FF2B5EF4-FFF2-40B4-BE49-F238E27FC236}">
                <a16:creationId xmlns:a16="http://schemas.microsoft.com/office/drawing/2014/main" xmlns="" id="{57E19B50-9F5A-4563-B3AA-233745E8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39" y="4852876"/>
            <a:ext cx="3819673" cy="192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9880505-5BC0-485E-8ABE-0E47C9E69993}"/>
              </a:ext>
            </a:extLst>
          </p:cNvPr>
          <p:cNvSpPr txBox="1"/>
          <p:nvPr/>
        </p:nvSpPr>
        <p:spPr>
          <a:xfrm>
            <a:off x="73509" y="5263322"/>
            <a:ext cx="353674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</a:rPr>
              <a:t>Terzo passo: Semina</a:t>
            </a:r>
            <a:endParaRPr lang="it-IT" sz="1600" dirty="0">
              <a:solidFill>
                <a:srgbClr val="00B050"/>
              </a:solidFill>
            </a:endParaRPr>
          </a:p>
          <a:p>
            <a:r>
              <a:rPr lang="it-IT" sz="1500" dirty="0">
                <a:solidFill>
                  <a:srgbClr val="00B050"/>
                </a:solidFill>
              </a:rPr>
              <a:t>Le maestre mostrano lo sviluppo di una pianta dal seme al frutto, aiutando i bambini ad inserire i semi nella terra che hanno preparato.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40A20F2C-92FD-4B5C-BF9D-807CF6E34B5E}"/>
              </a:ext>
            </a:extLst>
          </p:cNvPr>
          <p:cNvSpPr txBox="1"/>
          <p:nvPr/>
        </p:nvSpPr>
        <p:spPr>
          <a:xfrm>
            <a:off x="8858250" y="1312994"/>
            <a:ext cx="333375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Quarto passo: Cura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1500" dirty="0">
                <a:solidFill>
                  <a:schemeClr val="accent5">
                    <a:lumMod val="75000"/>
                  </a:schemeClr>
                </a:solidFill>
              </a:rPr>
              <a:t>I bambini si immedesimano nel ruolo dell’</a:t>
            </a:r>
            <a:r>
              <a:rPr lang="it-IT" sz="1500" dirty="0" err="1">
                <a:solidFill>
                  <a:schemeClr val="accent5">
                    <a:lumMod val="75000"/>
                  </a:schemeClr>
                </a:solidFill>
              </a:rPr>
              <a:t>ortista</a:t>
            </a:r>
            <a:r>
              <a:rPr lang="it-IT" sz="1500" dirty="0">
                <a:solidFill>
                  <a:schemeClr val="accent5">
                    <a:lumMod val="75000"/>
                  </a:schemeClr>
                </a:solidFill>
              </a:rPr>
              <a:t>, prendendo l’impegno di innaffiare, pulire e tenere al sicuro da Lombrico l’orto, osservando anche la “vita” che si sviluppa nell’ambiente.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64347F0A-A204-4408-8C25-2A6E0AA60839}"/>
              </a:ext>
            </a:extLst>
          </p:cNvPr>
          <p:cNvSpPr txBox="1"/>
          <p:nvPr/>
        </p:nvSpPr>
        <p:spPr>
          <a:xfrm>
            <a:off x="8858250" y="3204068"/>
            <a:ext cx="323849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Quinto passo: Raccolto</a:t>
            </a:r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1500" dirty="0">
                <a:solidFill>
                  <a:schemeClr val="bg2">
                    <a:lumMod val="50000"/>
                  </a:schemeClr>
                </a:solidFill>
              </a:rPr>
              <a:t>La classe osserva i veri frutti del suo lavoro, si avvia il processo di corrispondenza tra ciò che si raccoglie e ciò che si mangia.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86E80994-DB6A-4DB5-8967-5EAEA0B75718}"/>
              </a:ext>
            </a:extLst>
          </p:cNvPr>
          <p:cNvSpPr txBox="1"/>
          <p:nvPr/>
        </p:nvSpPr>
        <p:spPr>
          <a:xfrm>
            <a:off x="8835409" y="4692138"/>
            <a:ext cx="32384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“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Tutti al mercato!”</a:t>
            </a: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1500" dirty="0">
                <a:solidFill>
                  <a:schemeClr val="accent6">
                    <a:lumMod val="75000"/>
                  </a:schemeClr>
                </a:solidFill>
              </a:rPr>
              <a:t>Iniziativa che conclude il percorso nell’orto, segnato dalla presentazione dei prodotti raccolti dai bambini alle proprie famiglie, in una giornata dedicata alla condivisione, allo scambio e al consumo consapevole.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336946AC-DE0B-4119-9AAE-955226E15F19}"/>
              </a:ext>
            </a:extLst>
          </p:cNvPr>
          <p:cNvSpPr txBox="1"/>
          <p:nvPr/>
        </p:nvSpPr>
        <p:spPr>
          <a:xfrm>
            <a:off x="10931202" y="69583"/>
            <a:ext cx="2166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Giulia</a:t>
            </a:r>
            <a:r>
              <a:rPr lang="it-IT" sz="900" b="1" dirty="0"/>
              <a:t> </a:t>
            </a:r>
            <a:r>
              <a:rPr lang="it-IT" sz="900" dirty="0"/>
              <a:t>Campanelli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B83BCB6-1D6B-40B1-92C9-0C3C206FB000}"/>
              </a:ext>
            </a:extLst>
          </p:cNvPr>
          <p:cNvSpPr txBox="1"/>
          <p:nvPr/>
        </p:nvSpPr>
        <p:spPr>
          <a:xfrm>
            <a:off x="73508" y="378879"/>
            <a:ext cx="12118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/>
                </a:solidFill>
              </a:rPr>
              <a:t>La proposta educativa è rivolta ad una scuola dell’infanzia, si avvale della collaborazione delle insegnanti, delle famiglie e di specialisti (educatori, </a:t>
            </a:r>
            <a:r>
              <a:rPr lang="it-IT" sz="1400" b="1" dirty="0" err="1">
                <a:solidFill>
                  <a:schemeClr val="tx2"/>
                </a:solidFill>
              </a:rPr>
              <a:t>ortisti</a:t>
            </a:r>
            <a:r>
              <a:rPr lang="it-IT" sz="1400" b="1" dirty="0">
                <a:solidFill>
                  <a:schemeClr val="tx2"/>
                </a:solidFill>
              </a:rPr>
              <a:t>, ed affini). Viene selezionata una zona del giardino in disuso per creare l’orto didattico: un luogo dove riconciliarsi con la natura, nel corpo e nella mente, uno spazio nel quale far fiorire un vivo spirito di osservazione e coltivare le virtù del rispetto dell’ambiente.</a:t>
            </a:r>
            <a:endParaRPr lang="it-IT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6926" y="-85901"/>
            <a:ext cx="10058402" cy="728587"/>
          </a:xfrm>
        </p:spPr>
        <p:txBody>
          <a:bodyPr rtlCol="0">
            <a:normAutofit/>
          </a:bodyPr>
          <a:lstStyle/>
          <a:p>
            <a:pPr algn="ctr"/>
            <a:r>
              <a:rPr lang="it-IT" sz="2700" dirty="0"/>
              <a:t>MULTIPLE INTERACTION TEAM EDUCATION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8D866BA-EC27-44D8-BCA8-14297C7E2DC3}"/>
              </a:ext>
            </a:extLst>
          </p:cNvPr>
          <p:cNvSpPr txBox="1"/>
          <p:nvPr/>
        </p:nvSpPr>
        <p:spPr>
          <a:xfrm>
            <a:off x="11086605" y="59790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Giulia </a:t>
            </a:r>
            <a:r>
              <a:rPr lang="it-IT" sz="1000" dirty="0" err="1"/>
              <a:t>Ciferri</a:t>
            </a:r>
            <a:endParaRPr lang="it-IT" sz="1000" dirty="0"/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xmlns="" id="{F651F365-0CC5-4240-A508-C92CB131D215}"/>
              </a:ext>
            </a:extLst>
          </p:cNvPr>
          <p:cNvSpPr txBox="1"/>
          <p:nvPr/>
        </p:nvSpPr>
        <p:spPr>
          <a:xfrm>
            <a:off x="314325" y="627087"/>
            <a:ext cx="1171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/>
                </a:solidFill>
              </a:rPr>
              <a:t>Il M.I.T.E. è una metodologia per l’insegnamento basata sull’ interazione di più persone, abilità, situazioni, procedimenti, con lo scopo di promuovere una nuova conoscenza orientata all’educazione</a:t>
            </a:r>
          </a:p>
        </p:txBody>
      </p:sp>
      <p:sp>
        <p:nvSpPr>
          <p:cNvPr id="79" name="Rettangolo con angoli arrotondati 78">
            <a:extLst>
              <a:ext uri="{FF2B5EF4-FFF2-40B4-BE49-F238E27FC236}">
                <a16:creationId xmlns:a16="http://schemas.microsoft.com/office/drawing/2014/main" xmlns="" id="{4115CD90-CA5C-4BC7-A081-CDDD14ED714A}"/>
              </a:ext>
            </a:extLst>
          </p:cNvPr>
          <p:cNvSpPr/>
          <p:nvPr/>
        </p:nvSpPr>
        <p:spPr>
          <a:xfrm>
            <a:off x="314325" y="1684460"/>
            <a:ext cx="2286000" cy="274159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xmlns="" id="{1C979C1C-BD9D-449E-975B-AA4ED0E1A405}"/>
              </a:ext>
            </a:extLst>
          </p:cNvPr>
          <p:cNvSpPr txBox="1"/>
          <p:nvPr/>
        </p:nvSpPr>
        <p:spPr>
          <a:xfrm>
            <a:off x="9972578" y="3466044"/>
            <a:ext cx="18383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MEZZI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 E-mail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WhatsApp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Skype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 Web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Power</a:t>
            </a:r>
          </a:p>
          <a:p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    Point</a:t>
            </a:r>
          </a:p>
          <a:p>
            <a:endParaRPr lang="it-IT" dirty="0"/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xmlns="" id="{1C634B7E-D176-4DB7-8AEB-28590E6A3F79}"/>
              </a:ext>
            </a:extLst>
          </p:cNvPr>
          <p:cNvSpPr txBox="1"/>
          <p:nvPr/>
        </p:nvSpPr>
        <p:spPr>
          <a:xfrm>
            <a:off x="200129" y="1366595"/>
            <a:ext cx="35508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NUOVE CONOSCENZE:</a:t>
            </a:r>
          </a:p>
          <a:p>
            <a:r>
              <a:rPr lang="it-IT" sz="1400" dirty="0">
                <a:solidFill>
                  <a:srgbClr val="C00000"/>
                </a:solidFill>
              </a:rPr>
              <a:t>Acquisizione di un nuovo metodo educativo, l’outdoor </a:t>
            </a:r>
            <a:r>
              <a:rPr lang="it-IT" sz="1400" dirty="0" err="1">
                <a:solidFill>
                  <a:srgbClr val="C00000"/>
                </a:solidFill>
              </a:rPr>
              <a:t>education</a:t>
            </a:r>
            <a:r>
              <a:rPr lang="it-IT" sz="1400" dirty="0">
                <a:solidFill>
                  <a:srgbClr val="C00000"/>
                </a:solidFill>
              </a:rPr>
              <a:t>, che offre ai bambini l'opportunità di potenziare il senso di rispetto per l'ambiente naturale e permette lo sviluppo integrale della persona, la scoperta dei propri limiti, la misurazione delle proprie abilità e aspettative, relazioni umane più ampie, considerazione del prossimo e della natura </a:t>
            </a:r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xmlns="" id="{8F834E37-C24A-46AC-863E-7B82FC09F710}"/>
              </a:ext>
            </a:extLst>
          </p:cNvPr>
          <p:cNvSpPr/>
          <p:nvPr/>
        </p:nvSpPr>
        <p:spPr>
          <a:xfrm>
            <a:off x="6724649" y="1944528"/>
            <a:ext cx="4105275" cy="4397629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DDF1204-9B1E-438A-B802-01A53F640EDA}"/>
              </a:ext>
            </a:extLst>
          </p:cNvPr>
          <p:cNvSpPr txBox="1"/>
          <p:nvPr/>
        </p:nvSpPr>
        <p:spPr>
          <a:xfrm>
            <a:off x="9905149" y="5203607"/>
            <a:ext cx="19731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>
                <a:solidFill>
                  <a:srgbClr val="FF0000"/>
                </a:solidFill>
              </a:rPr>
              <a:t>ABILITÀ:</a:t>
            </a:r>
            <a:endParaRPr lang="it-IT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F0000"/>
                </a:solidFill>
              </a:rPr>
              <a:t>Raccogliere informazioni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F0000"/>
                </a:solidFill>
              </a:rPr>
              <a:t>Studiare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F0000"/>
                </a:solidFill>
              </a:rPr>
              <a:t>Sintetizzare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F0000"/>
                </a:solidFill>
              </a:rPr>
              <a:t>Collaborare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F0000"/>
                </a:solidFill>
              </a:rPr>
              <a:t>Spiegare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0D164AC8-F3F0-4821-B8F4-00FDF8E3B53B}"/>
              </a:ext>
            </a:extLst>
          </p:cNvPr>
          <p:cNvSpPr/>
          <p:nvPr/>
        </p:nvSpPr>
        <p:spPr>
          <a:xfrm>
            <a:off x="9793130" y="5150890"/>
            <a:ext cx="1823870" cy="1620303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800BBBCC-47BC-4A0E-8AA6-0EDA8E413394}"/>
              </a:ext>
            </a:extLst>
          </p:cNvPr>
          <p:cNvSpPr/>
          <p:nvPr/>
        </p:nvSpPr>
        <p:spPr>
          <a:xfrm>
            <a:off x="9834973" y="3414986"/>
            <a:ext cx="1701421" cy="160030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20B18BB5-9BF2-4838-BD45-81E4AC1C9D03}"/>
              </a:ext>
            </a:extLst>
          </p:cNvPr>
          <p:cNvSpPr/>
          <p:nvPr/>
        </p:nvSpPr>
        <p:spPr>
          <a:xfrm>
            <a:off x="39492" y="1317296"/>
            <a:ext cx="3806537" cy="2757733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93EE11A4-04AD-4EE5-A9E5-344F98E6EBB3}"/>
              </a:ext>
            </a:extLst>
          </p:cNvPr>
          <p:cNvSpPr/>
          <p:nvPr/>
        </p:nvSpPr>
        <p:spPr>
          <a:xfrm>
            <a:off x="9799219" y="1317297"/>
            <a:ext cx="1811692" cy="196209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D36B4BE-7A76-45E8-BEA5-4A7BEBF94031}"/>
              </a:ext>
            </a:extLst>
          </p:cNvPr>
          <p:cNvSpPr txBox="1"/>
          <p:nvPr/>
        </p:nvSpPr>
        <p:spPr>
          <a:xfrm>
            <a:off x="9847110" y="1398201"/>
            <a:ext cx="1864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>
                    <a:lumMod val="75000"/>
                  </a:schemeClr>
                </a:solidFill>
              </a:rPr>
              <a:t>RISULTATI:</a:t>
            </a:r>
          </a:p>
          <a:p>
            <a:r>
              <a:rPr lang="it-IT" sz="1400" dirty="0">
                <a:solidFill>
                  <a:schemeClr val="accent6">
                    <a:lumMod val="75000"/>
                  </a:schemeClr>
                </a:solidFill>
              </a:rPr>
              <a:t>Soddisfatte a pieno del nostro lavoro, contente di esserci conosciute ed aver collaborato in questo progetto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xmlns="" id="{4EC56F47-2A6B-4CE6-979D-5493855ABD03}"/>
              </a:ext>
            </a:extLst>
          </p:cNvPr>
          <p:cNvGrpSpPr/>
          <p:nvPr/>
        </p:nvGrpSpPr>
        <p:grpSpPr>
          <a:xfrm>
            <a:off x="3985582" y="1317297"/>
            <a:ext cx="5986996" cy="5453896"/>
            <a:chOff x="5416062" y="1388452"/>
            <a:chExt cx="6444761" cy="5469548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xmlns="" id="{6AB0600C-7EAC-4D45-B0CB-0D76ED146AEC}"/>
                </a:ext>
              </a:extLst>
            </p:cNvPr>
            <p:cNvGrpSpPr/>
            <p:nvPr/>
          </p:nvGrpSpPr>
          <p:grpSpPr>
            <a:xfrm>
              <a:off x="5416062" y="1388452"/>
              <a:ext cx="6444761" cy="5469548"/>
              <a:chOff x="3150836" y="1059962"/>
              <a:chExt cx="6181107" cy="5862594"/>
            </a:xfrm>
          </p:grpSpPr>
          <p:pic>
            <p:nvPicPr>
              <p:cNvPr id="55" name="Immagine 54">
                <a:extLst>
                  <a:ext uri="{FF2B5EF4-FFF2-40B4-BE49-F238E27FC236}">
                    <a16:creationId xmlns:a16="http://schemas.microsoft.com/office/drawing/2014/main" xmlns="" id="{33B63D1D-353B-4E81-9D6D-90EEB6F69AD4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1390" y="5302556"/>
                <a:ext cx="2160000" cy="1620000"/>
              </a:xfrm>
              <a:prstGeom prst="rect">
                <a:avLst/>
              </a:prstGeom>
            </p:spPr>
          </p:pic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xmlns="" id="{5731E714-A621-47AE-A881-CA8BBEC04588}"/>
                  </a:ext>
                </a:extLst>
              </p:cNvPr>
              <p:cNvSpPr txBox="1"/>
              <p:nvPr/>
            </p:nvSpPr>
            <p:spPr>
              <a:xfrm>
                <a:off x="5607744" y="5927890"/>
                <a:ext cx="1455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Relatori</a:t>
                </a:r>
              </a:p>
            </p:txBody>
          </p:sp>
          <p:cxnSp>
            <p:nvCxnSpPr>
              <p:cNvPr id="57" name="Connettore 2 56">
                <a:extLst>
                  <a:ext uri="{FF2B5EF4-FFF2-40B4-BE49-F238E27FC236}">
                    <a16:creationId xmlns:a16="http://schemas.microsoft.com/office/drawing/2014/main" xmlns="" id="{7C8F57DF-C15D-4B07-AC46-AC59136C5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7660" y="5114134"/>
                <a:ext cx="54628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xmlns="" id="{79E2A3D3-CA5D-411B-ABE9-4A1035344D6C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1499" y="2802693"/>
                <a:ext cx="2160000" cy="1620000"/>
              </a:xfrm>
              <a:prstGeom prst="rect">
                <a:avLst/>
              </a:prstGeom>
            </p:spPr>
          </p:pic>
          <p:pic>
            <p:nvPicPr>
              <p:cNvPr id="59" name="Immagine 58">
                <a:extLst>
                  <a:ext uri="{FF2B5EF4-FFF2-40B4-BE49-F238E27FC236}">
                    <a16:creationId xmlns:a16="http://schemas.microsoft.com/office/drawing/2014/main" xmlns="" id="{EB81684A-54F7-495A-9443-C7372D4E54D7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1943" y="2284449"/>
                <a:ext cx="2160000" cy="1620000"/>
              </a:xfrm>
              <a:prstGeom prst="rect">
                <a:avLst/>
              </a:prstGeom>
            </p:spPr>
          </p:pic>
          <p:pic>
            <p:nvPicPr>
              <p:cNvPr id="60" name="Immagine 59">
                <a:extLst>
                  <a:ext uri="{FF2B5EF4-FFF2-40B4-BE49-F238E27FC236}">
                    <a16:creationId xmlns:a16="http://schemas.microsoft.com/office/drawing/2014/main" xmlns="" id="{F950B1FE-7944-4A0E-A19C-4A36E0DAD7F9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0486" y="4281559"/>
                <a:ext cx="2160000" cy="1620000"/>
              </a:xfrm>
              <a:prstGeom prst="rect">
                <a:avLst/>
              </a:prstGeom>
            </p:spPr>
          </p:pic>
          <p:pic>
            <p:nvPicPr>
              <p:cNvPr id="61" name="Immagine 60">
                <a:extLst>
                  <a:ext uri="{FF2B5EF4-FFF2-40B4-BE49-F238E27FC236}">
                    <a16:creationId xmlns:a16="http://schemas.microsoft.com/office/drawing/2014/main" xmlns="" id="{EAB0D591-6075-4A6F-B9DF-60D91538D4E2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1244" y="1059962"/>
                <a:ext cx="2160000" cy="1620000"/>
              </a:xfrm>
              <a:prstGeom prst="rect">
                <a:avLst/>
              </a:prstGeom>
            </p:spPr>
          </p:pic>
          <p:pic>
            <p:nvPicPr>
              <p:cNvPr id="62" name="Immagine 61">
                <a:extLst>
                  <a:ext uri="{FF2B5EF4-FFF2-40B4-BE49-F238E27FC236}">
                    <a16:creationId xmlns:a16="http://schemas.microsoft.com/office/drawing/2014/main" xmlns="" id="{9EA6637F-F1F4-4035-9E91-78F28DB730D8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836" y="2186778"/>
                <a:ext cx="2160000" cy="1620000"/>
              </a:xfrm>
              <a:prstGeom prst="rect">
                <a:avLst/>
              </a:prstGeom>
            </p:spPr>
          </p:pic>
          <p:pic>
            <p:nvPicPr>
              <p:cNvPr id="63" name="Immagine 62">
                <a:extLst>
                  <a:ext uri="{FF2B5EF4-FFF2-40B4-BE49-F238E27FC236}">
                    <a16:creationId xmlns:a16="http://schemas.microsoft.com/office/drawing/2014/main" xmlns="" id="{2EC4D362-0696-4D16-80EF-BC40E57BE7F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8564" y="4200800"/>
                <a:ext cx="2160000" cy="1620000"/>
              </a:xfrm>
              <a:prstGeom prst="rect">
                <a:avLst/>
              </a:prstGeom>
            </p:spPr>
          </p:pic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xmlns="" id="{08FD7265-7B43-47C9-9E6C-A887407A6A56}"/>
                  </a:ext>
                </a:extLst>
              </p:cNvPr>
              <p:cNvSpPr txBox="1"/>
              <p:nvPr/>
            </p:nvSpPr>
            <p:spPr>
              <a:xfrm>
                <a:off x="5684176" y="1655998"/>
                <a:ext cx="1114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Giulia</a:t>
                </a:r>
              </a:p>
            </p:txBody>
          </p:sp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xmlns="" id="{207BA02E-F54E-45F1-BEC6-CD8EAB54A60D}"/>
                  </a:ext>
                </a:extLst>
              </p:cNvPr>
              <p:cNvSpPr txBox="1"/>
              <p:nvPr/>
            </p:nvSpPr>
            <p:spPr>
              <a:xfrm>
                <a:off x="7719472" y="2747739"/>
                <a:ext cx="115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Marzia</a:t>
                </a:r>
              </a:p>
            </p:txBody>
          </p:sp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xmlns="" id="{8711612C-2D9D-4F68-A2D9-24A0E9C5C189}"/>
                  </a:ext>
                </a:extLst>
              </p:cNvPr>
              <p:cNvSpPr txBox="1"/>
              <p:nvPr/>
            </p:nvSpPr>
            <p:spPr>
              <a:xfrm>
                <a:off x="6890728" y="4867199"/>
                <a:ext cx="1181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Miriana</a:t>
                </a:r>
              </a:p>
            </p:txBody>
          </p:sp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xmlns="" id="{33878346-9070-4911-82C9-E6EAA91D4536}"/>
                  </a:ext>
                </a:extLst>
              </p:cNvPr>
              <p:cNvSpPr txBox="1"/>
              <p:nvPr/>
            </p:nvSpPr>
            <p:spPr>
              <a:xfrm>
                <a:off x="4528494" y="4867199"/>
                <a:ext cx="1190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Giulia</a:t>
                </a:r>
              </a:p>
            </p:txBody>
          </p:sp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xmlns="" id="{C27DA9EF-98A7-46A7-8CFD-762E2747E427}"/>
                  </a:ext>
                </a:extLst>
              </p:cNvPr>
              <p:cNvSpPr txBox="1"/>
              <p:nvPr/>
            </p:nvSpPr>
            <p:spPr>
              <a:xfrm>
                <a:off x="3777971" y="2812112"/>
                <a:ext cx="977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Daria</a:t>
                </a:r>
              </a:p>
            </p:txBody>
          </p:sp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xmlns="" id="{51F9C106-0CCB-4025-945E-5BA0B810BC37}"/>
                  </a:ext>
                </a:extLst>
              </p:cNvPr>
              <p:cNvSpPr txBox="1"/>
              <p:nvPr/>
            </p:nvSpPr>
            <p:spPr>
              <a:xfrm>
                <a:off x="5471565" y="3386962"/>
                <a:ext cx="1183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Docente</a:t>
                </a:r>
              </a:p>
            </p:txBody>
          </p:sp>
          <p:cxnSp>
            <p:nvCxnSpPr>
              <p:cNvPr id="76" name="Connettore 2 75">
                <a:extLst>
                  <a:ext uri="{FF2B5EF4-FFF2-40B4-BE49-F238E27FC236}">
                    <a16:creationId xmlns:a16="http://schemas.microsoft.com/office/drawing/2014/main" xmlns="" id="{3B8E6E3E-CA2C-4B89-A37E-29016BF5AC9D}"/>
                  </a:ext>
                </a:extLst>
              </p:cNvPr>
              <p:cNvCxnSpPr/>
              <p:nvPr/>
            </p:nvCxnSpPr>
            <p:spPr>
              <a:xfrm>
                <a:off x="7041145" y="1752900"/>
                <a:ext cx="630695" cy="43387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2 76">
                <a:extLst>
                  <a:ext uri="{FF2B5EF4-FFF2-40B4-BE49-F238E27FC236}">
                    <a16:creationId xmlns:a16="http://schemas.microsoft.com/office/drawing/2014/main" xmlns="" id="{D09160F8-7825-4F2D-8AF1-5DEC84833F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24240" y="3904449"/>
                <a:ext cx="198625" cy="37711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ttore 2 79">
                <a:extLst>
                  <a:ext uri="{FF2B5EF4-FFF2-40B4-BE49-F238E27FC236}">
                    <a16:creationId xmlns:a16="http://schemas.microsoft.com/office/drawing/2014/main" xmlns="" id="{62E0AC50-BED6-4A4D-84E1-D126A7BBAC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2674" y="3756294"/>
                <a:ext cx="155590" cy="48436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2 80">
                <a:extLst>
                  <a:ext uri="{FF2B5EF4-FFF2-40B4-BE49-F238E27FC236}">
                    <a16:creationId xmlns:a16="http://schemas.microsoft.com/office/drawing/2014/main" xmlns="" id="{22592406-2DDF-4F2F-ABB5-2278FA3E5235}"/>
                  </a:ext>
                </a:extLst>
              </p:cNvPr>
              <p:cNvCxnSpPr/>
              <p:nvPr/>
            </p:nvCxnSpPr>
            <p:spPr>
              <a:xfrm flipV="1">
                <a:off x="4636683" y="1752900"/>
                <a:ext cx="512067" cy="52523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2 81">
                <a:extLst>
                  <a:ext uri="{FF2B5EF4-FFF2-40B4-BE49-F238E27FC236}">
                    <a16:creationId xmlns:a16="http://schemas.microsoft.com/office/drawing/2014/main" xmlns="" id="{43F2DF7C-3299-4B2B-A0CB-2B91CB4FCD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88923" y="4315854"/>
                <a:ext cx="12576" cy="95189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xmlns="" id="{4A15BD53-E2AC-49F2-8489-E745C456D3C7}"/>
                </a:ext>
              </a:extLst>
            </p:cNvPr>
            <p:cNvCxnSpPr/>
            <p:nvPr/>
          </p:nvCxnSpPr>
          <p:spPr>
            <a:xfrm flipV="1">
              <a:off x="9315478" y="3367703"/>
              <a:ext cx="386320" cy="1079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49">
              <a:extLst>
                <a:ext uri="{FF2B5EF4-FFF2-40B4-BE49-F238E27FC236}">
                  <a16:creationId xmlns:a16="http://schemas.microsoft.com/office/drawing/2014/main" xmlns="" id="{B1812A25-CE64-437F-B7C4-587EDB57590D}"/>
                </a:ext>
              </a:extLst>
            </p:cNvPr>
            <p:cNvCxnSpPr/>
            <p:nvPr/>
          </p:nvCxnSpPr>
          <p:spPr>
            <a:xfrm>
              <a:off x="9145864" y="4103834"/>
              <a:ext cx="349260" cy="2902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xmlns="" id="{06209F12-6646-4447-8D09-546AAA07DAE4}"/>
                </a:ext>
              </a:extLst>
            </p:cNvPr>
            <p:cNvCxnSpPr/>
            <p:nvPr/>
          </p:nvCxnSpPr>
          <p:spPr>
            <a:xfrm flipH="1">
              <a:off x="7835781" y="4296542"/>
              <a:ext cx="187645" cy="2255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xmlns="" id="{05CBDCAA-9CC6-4BEC-A0FF-BB6922F201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0311" y="3345826"/>
              <a:ext cx="278706" cy="10780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xmlns="" id="{56CF4B08-7F55-41EA-951B-3B40500FE8FC}"/>
                </a:ext>
              </a:extLst>
            </p:cNvPr>
            <p:cNvCxnSpPr>
              <a:stCxn id="58" idx="0"/>
            </p:cNvCxnSpPr>
            <p:nvPr/>
          </p:nvCxnSpPr>
          <p:spPr>
            <a:xfrm flipV="1">
              <a:off x="8492585" y="2753089"/>
              <a:ext cx="10750" cy="26125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0371D13C-0467-4A9E-8567-EF01EEEF4252}"/>
              </a:ext>
            </a:extLst>
          </p:cNvPr>
          <p:cNvSpPr/>
          <p:nvPr/>
        </p:nvSpPr>
        <p:spPr>
          <a:xfrm>
            <a:off x="89590" y="4180464"/>
            <a:ext cx="4462143" cy="2590730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5BD2ACF-E913-4D4F-8A91-9A35A3DDDC4D}"/>
              </a:ext>
            </a:extLst>
          </p:cNvPr>
          <p:cNvSpPr txBox="1"/>
          <p:nvPr/>
        </p:nvSpPr>
        <p:spPr>
          <a:xfrm>
            <a:off x="246771" y="4187256"/>
            <a:ext cx="43049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</a:rPr>
              <a:t>EFFETTI: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accent3">
                    <a:lumMod val="75000"/>
                  </a:schemeClr>
                </a:solidFill>
              </a:rPr>
              <a:t>Abbiamo capito quale sia il vero valore della Natura in educazione, dove il bambino entra in contatto con </a:t>
            </a:r>
            <a:r>
              <a:rPr lang="it-IT" sz="1400" b="1" dirty="0">
                <a:solidFill>
                  <a:schemeClr val="accent3">
                    <a:lumMod val="75000"/>
                  </a:schemeClr>
                </a:solidFill>
              </a:rPr>
              <a:t>un mondo che non giudica</a:t>
            </a:r>
            <a:r>
              <a:rPr lang="it-IT" sz="1400" dirty="0">
                <a:solidFill>
                  <a:schemeClr val="accent3">
                    <a:lumMod val="75000"/>
                  </a:schemeClr>
                </a:solidFill>
              </a:rPr>
              <a:t>, non vieta ma </a:t>
            </a:r>
            <a:r>
              <a:rPr lang="it-IT" sz="1400" b="1" dirty="0">
                <a:solidFill>
                  <a:schemeClr val="accent3">
                    <a:lumMod val="75000"/>
                  </a:schemeClr>
                </a:solidFill>
              </a:rPr>
              <a:t>accoglie</a:t>
            </a:r>
            <a:r>
              <a:rPr lang="it-IT" sz="1400" dirty="0">
                <a:solidFill>
                  <a:schemeClr val="accent3">
                    <a:lumMod val="75000"/>
                  </a:schemeClr>
                </a:solidFill>
              </a:rPr>
              <a:t>, dà la possibilità di essere sé stessi e di poter esplicitare un proprio lato, che anche se non in linea con le convenzioni sociali è</a:t>
            </a:r>
            <a:r>
              <a:rPr lang="it-IT" sz="1400" b="1" dirty="0">
                <a:solidFill>
                  <a:schemeClr val="accent3">
                    <a:lumMod val="75000"/>
                  </a:schemeClr>
                </a:solidFill>
              </a:rPr>
              <a:t> autentico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accent3">
                    <a:lumMod val="75000"/>
                  </a:schemeClr>
                </a:solidFill>
              </a:rPr>
              <a:t>Condivisione del valore pedagogico di una natura maestra di vita e di esperienza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zione natur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40_TF03431377.potx" id="{4A9228DC-24B8-4FB6-B608-D7A41AA068FF}" vid="{DD4AB564-C0F8-40A4-819D-C47843D8BB03}"/>
    </a:ext>
  </a:extLst>
</a:theme>
</file>

<file path=ppt/theme/theme2.xml><?xml version="1.0" encoding="utf-8"?>
<a:theme xmlns:a="http://schemas.openxmlformats.org/drawingml/2006/main" name="1_Illustrazione natur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40_TF03431377.potx" id="{4A9228DC-24B8-4FB6-B608-D7A41AA068FF}" vid="{DD4AB564-C0F8-40A4-819D-C47843D8BB03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 tema naturale, modello con paesaggio illustrato (widescreen)</Template>
  <TotalTime>622</TotalTime>
  <Words>879</Words>
  <Application>Microsoft Office PowerPoint</Application>
  <PresentationFormat>Personalizzato</PresentationFormat>
  <Paragraphs>118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Illustrazione natura 16x9</vt:lpstr>
      <vt:lpstr>1_Illustrazione natura 16x9</vt:lpstr>
      <vt:lpstr>Presentazione standard di PowerPoint</vt:lpstr>
      <vt:lpstr>La SCUOLA NELL’ORTO</vt:lpstr>
      <vt:lpstr>IN NATURA</vt:lpstr>
      <vt:lpstr>Presentazione standard di PowerPoint</vt:lpstr>
      <vt:lpstr>MULTIPLE INTERACTION TEAM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PED GEN</dc:title>
  <dc:creator>GIULIA CIFERRI</dc:creator>
  <cp:lastModifiedBy>Utente</cp:lastModifiedBy>
  <cp:revision>69</cp:revision>
  <dcterms:created xsi:type="dcterms:W3CDTF">2017-10-19T08:28:46Z</dcterms:created>
  <dcterms:modified xsi:type="dcterms:W3CDTF">2017-10-29T11:22:16Z</dcterms:modified>
</cp:coreProperties>
</file>